
<file path=[Content_Types].xml><?xml version="1.0" encoding="utf-8"?>
<Types xmlns="http://schemas.openxmlformats.org/package/2006/content-types">
  <Default Extension="1"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1" r:id="rId1"/>
  </p:sldMasterIdLst>
  <p:notesMasterIdLst>
    <p:notesMasterId r:id="rId52"/>
  </p:notesMasterIdLst>
  <p:sldIdLst>
    <p:sldId id="330" r:id="rId2"/>
    <p:sldId id="315" r:id="rId3"/>
    <p:sldId id="263" r:id="rId4"/>
    <p:sldId id="271" r:id="rId5"/>
    <p:sldId id="273" r:id="rId6"/>
    <p:sldId id="270" r:id="rId7"/>
    <p:sldId id="280" r:id="rId8"/>
    <p:sldId id="274" r:id="rId9"/>
    <p:sldId id="281" r:id="rId10"/>
    <p:sldId id="282" r:id="rId11"/>
    <p:sldId id="283" r:id="rId12"/>
    <p:sldId id="278" r:id="rId13"/>
    <p:sldId id="290" r:id="rId14"/>
    <p:sldId id="291" r:id="rId15"/>
    <p:sldId id="292" r:id="rId16"/>
    <p:sldId id="276" r:id="rId17"/>
    <p:sldId id="293" r:id="rId18"/>
    <p:sldId id="294" r:id="rId19"/>
    <p:sldId id="325" r:id="rId20"/>
    <p:sldId id="299" r:id="rId21"/>
    <p:sldId id="300" r:id="rId22"/>
    <p:sldId id="303" r:id="rId23"/>
    <p:sldId id="312" r:id="rId24"/>
    <p:sldId id="301" r:id="rId25"/>
    <p:sldId id="302" r:id="rId26"/>
    <p:sldId id="305" r:id="rId27"/>
    <p:sldId id="306" r:id="rId28"/>
    <p:sldId id="284" r:id="rId29"/>
    <p:sldId id="307" r:id="rId30"/>
    <p:sldId id="285" r:id="rId31"/>
    <p:sldId id="310" r:id="rId32"/>
    <p:sldId id="311" r:id="rId33"/>
    <p:sldId id="317" r:id="rId34"/>
    <p:sldId id="309" r:id="rId35"/>
    <p:sldId id="318" r:id="rId36"/>
    <p:sldId id="319" r:id="rId37"/>
    <p:sldId id="314" r:id="rId38"/>
    <p:sldId id="316" r:id="rId39"/>
    <p:sldId id="321" r:id="rId40"/>
    <p:sldId id="326" r:id="rId41"/>
    <p:sldId id="327" r:id="rId42"/>
    <p:sldId id="320" r:id="rId43"/>
    <p:sldId id="322" r:id="rId44"/>
    <p:sldId id="323" r:id="rId45"/>
    <p:sldId id="324" r:id="rId46"/>
    <p:sldId id="313" r:id="rId47"/>
    <p:sldId id="328" r:id="rId48"/>
    <p:sldId id="329" r:id="rId49"/>
    <p:sldId id="298" r:id="rId50"/>
    <p:sldId id="286" r:id="rId5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محمد يسري ابراهيم عبد الله ابراهيم" initials="محمد" lastIdx="1" clrIdx="0">
    <p:extLst>
      <p:ext uri="{19B8F6BF-5375-455C-9EA6-DF929625EA0E}">
        <p15:presenceInfo xmlns:p15="http://schemas.microsoft.com/office/powerpoint/2012/main" userId="محمد يسري ابراهيم عبد الله ابراهيم"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F535DA"/>
    <a:srgbClr val="FF9900"/>
    <a:srgbClr val="009999"/>
    <a:srgbClr val="008080"/>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5196" autoAdjust="0"/>
  </p:normalViewPr>
  <p:slideViewPr>
    <p:cSldViewPr snapToGrid="0">
      <p:cViewPr varScale="1">
        <p:scale>
          <a:sx n="94" d="100"/>
          <a:sy n="94" d="100"/>
        </p:scale>
        <p:origin x="110"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FE6C68-5C8F-484A-8650-8DDD76951181}" type="doc">
      <dgm:prSet loTypeId="urn:microsoft.com/office/officeart/2005/8/layout/radial5" loCatId="cycle" qsTypeId="urn:microsoft.com/office/officeart/2005/8/quickstyle/simple3" qsCatId="simple" csTypeId="urn:microsoft.com/office/officeart/2005/8/colors/accent1_2" csCatId="accent1" phldr="1"/>
      <dgm:spPr/>
      <dgm:t>
        <a:bodyPr/>
        <a:lstStyle/>
        <a:p>
          <a:endParaRPr lang="en-US"/>
        </a:p>
      </dgm:t>
    </dgm:pt>
    <dgm:pt modelId="{11A9996C-30BD-43BB-B0AB-8C58D7D62D37}">
      <dgm:prSet phldrT="[Text]" custT="1"/>
      <dgm:spPr/>
      <dgm:t>
        <a:bodyPr/>
        <a:lstStyle/>
        <a:p>
          <a:r>
            <a:rPr lang="en-US" sz="3200" b="1" i="0" dirty="0"/>
            <a:t>Sentiment analysis benefits:</a:t>
          </a:r>
          <a:endParaRPr lang="en-US" sz="3200" b="1" dirty="0"/>
        </a:p>
      </dgm:t>
    </dgm:pt>
    <dgm:pt modelId="{C31530B4-BA3E-41F7-8B11-20457786E6F6}" type="parTrans" cxnId="{036981C9-A777-4B5F-8FF3-0664668ED66E}">
      <dgm:prSet/>
      <dgm:spPr/>
      <dgm:t>
        <a:bodyPr/>
        <a:lstStyle/>
        <a:p>
          <a:endParaRPr lang="en-US"/>
        </a:p>
      </dgm:t>
    </dgm:pt>
    <dgm:pt modelId="{4F3CF891-50B9-4E5A-9F71-A9E9BDDEBA6D}" type="sibTrans" cxnId="{036981C9-A777-4B5F-8FF3-0664668ED66E}">
      <dgm:prSet/>
      <dgm:spPr/>
      <dgm:t>
        <a:bodyPr/>
        <a:lstStyle/>
        <a:p>
          <a:endParaRPr lang="en-US"/>
        </a:p>
      </dgm:t>
    </dgm:pt>
    <dgm:pt modelId="{32F6A50B-E217-4D4B-AE9F-C808DB1C7732}">
      <dgm:prSet phldrT="[Text]" custT="1"/>
      <dgm:spPr/>
      <dgm:t>
        <a:bodyPr/>
        <a:lstStyle/>
        <a:p>
          <a:r>
            <a:rPr lang="en-US" sz="1800" b="0" i="0" dirty="0"/>
            <a:t>👍</a:t>
          </a:r>
        </a:p>
        <a:p>
          <a:r>
            <a:rPr lang="en-US" sz="1800" b="1" i="0" dirty="0"/>
            <a:t>Quickly detect negative comments &amp; respond instantly</a:t>
          </a:r>
          <a:endParaRPr lang="en-US" sz="1800" b="1" dirty="0"/>
        </a:p>
      </dgm:t>
    </dgm:pt>
    <dgm:pt modelId="{867D3344-70B2-4C90-8E74-578C987FD0B9}" type="parTrans" cxnId="{2F1A656F-91C3-4466-9FD0-1BF4E68EE170}">
      <dgm:prSet/>
      <dgm:spPr/>
      <dgm:t>
        <a:bodyPr/>
        <a:lstStyle/>
        <a:p>
          <a:endParaRPr lang="en-US"/>
        </a:p>
      </dgm:t>
    </dgm:pt>
    <dgm:pt modelId="{22A85E54-DA69-4ECF-8C82-80566F6138F3}" type="sibTrans" cxnId="{2F1A656F-91C3-4466-9FD0-1BF4E68EE170}">
      <dgm:prSet/>
      <dgm:spPr/>
      <dgm:t>
        <a:bodyPr/>
        <a:lstStyle/>
        <a:p>
          <a:endParaRPr lang="en-US"/>
        </a:p>
      </dgm:t>
    </dgm:pt>
    <dgm:pt modelId="{60C68743-D760-4D30-A3EE-9C343B376A9D}">
      <dgm:prSet phldrT="[Text]" custT="1"/>
      <dgm:spPr/>
      <dgm:t>
        <a:bodyPr/>
        <a:lstStyle/>
        <a:p>
          <a:r>
            <a:rPr lang="en-US" sz="1800" b="1" i="0" dirty="0"/>
            <a:t>👍</a:t>
          </a:r>
        </a:p>
        <a:p>
          <a:r>
            <a:rPr lang="en-US" sz="1800" b="1" i="0" dirty="0"/>
            <a:t>Take on 20% higher data volume</a:t>
          </a:r>
          <a:endParaRPr lang="en-US" sz="1800" b="1" dirty="0"/>
        </a:p>
      </dgm:t>
    </dgm:pt>
    <dgm:pt modelId="{F07EFFDE-CC74-4B3B-93BB-08F5DD5CD6D9}" type="parTrans" cxnId="{49480BB6-6113-4020-A222-4F5D41D23EDC}">
      <dgm:prSet/>
      <dgm:spPr/>
      <dgm:t>
        <a:bodyPr/>
        <a:lstStyle/>
        <a:p>
          <a:endParaRPr lang="en-US"/>
        </a:p>
      </dgm:t>
    </dgm:pt>
    <dgm:pt modelId="{E7ED8794-BE23-4245-BC20-8CA597AFC3A0}" type="sibTrans" cxnId="{49480BB6-6113-4020-A222-4F5D41D23EDC}">
      <dgm:prSet/>
      <dgm:spPr/>
      <dgm:t>
        <a:bodyPr/>
        <a:lstStyle/>
        <a:p>
          <a:endParaRPr lang="en-US"/>
        </a:p>
      </dgm:t>
    </dgm:pt>
    <dgm:pt modelId="{591027F0-B19F-4AD9-96F4-124E91AF482B}">
      <dgm:prSet phldrT="[Text]" custT="1"/>
      <dgm:spPr/>
      <dgm:t>
        <a:bodyPr/>
        <a:lstStyle/>
        <a:p>
          <a:r>
            <a:rPr lang="en-US" sz="1600" b="1" i="0" dirty="0"/>
            <a:t>👍</a:t>
          </a:r>
        </a:p>
        <a:p>
          <a:r>
            <a:rPr lang="en-US" sz="1600" b="1" i="0" dirty="0"/>
            <a:t>Monitor sentiment about your brand, product, or service in real time</a:t>
          </a:r>
          <a:endParaRPr lang="en-US" sz="1600" b="1" dirty="0"/>
        </a:p>
      </dgm:t>
    </dgm:pt>
    <dgm:pt modelId="{ED0DD5E3-AB6D-48FD-9493-76CEEAFC972C}" type="parTrans" cxnId="{D3411A9B-8E05-459E-BD42-05AD6C3759D0}">
      <dgm:prSet/>
      <dgm:spPr/>
      <dgm:t>
        <a:bodyPr/>
        <a:lstStyle/>
        <a:p>
          <a:endParaRPr lang="en-US"/>
        </a:p>
      </dgm:t>
    </dgm:pt>
    <dgm:pt modelId="{76AD239D-5326-4626-AA8A-8B117491EC59}" type="sibTrans" cxnId="{D3411A9B-8E05-459E-BD42-05AD6C3759D0}">
      <dgm:prSet/>
      <dgm:spPr/>
      <dgm:t>
        <a:bodyPr/>
        <a:lstStyle/>
        <a:p>
          <a:endParaRPr lang="en-US"/>
        </a:p>
      </dgm:t>
    </dgm:pt>
    <dgm:pt modelId="{657867FA-FB25-454F-9552-BC40C35D5137}">
      <dgm:prSet phldrT="[Text]" custT="1"/>
      <dgm:spPr/>
      <dgm:t>
        <a:bodyPr/>
        <a:lstStyle/>
        <a:p>
          <a:r>
            <a:rPr lang="en-US" sz="1600" b="1" i="0" dirty="0"/>
            <a:t>👍</a:t>
          </a:r>
        </a:p>
        <a:p>
          <a:r>
            <a:rPr lang="en-US" sz="1600" b="1" i="0" dirty="0"/>
            <a:t>Improve response times to urgent queries by 65%</a:t>
          </a:r>
          <a:endParaRPr lang="en-US" sz="1600" b="1" dirty="0"/>
        </a:p>
      </dgm:t>
    </dgm:pt>
    <dgm:pt modelId="{1A91B032-81F1-4BEF-8CCC-18934659DE6C}" type="parTrans" cxnId="{C4BEF5E6-F8F1-41B8-A37B-40BC501B327A}">
      <dgm:prSet/>
      <dgm:spPr/>
      <dgm:t>
        <a:bodyPr/>
        <a:lstStyle/>
        <a:p>
          <a:endParaRPr lang="en-US"/>
        </a:p>
      </dgm:t>
    </dgm:pt>
    <dgm:pt modelId="{B388F482-6522-4626-B0D6-8E55370FB8BB}" type="sibTrans" cxnId="{C4BEF5E6-F8F1-41B8-A37B-40BC501B327A}">
      <dgm:prSet/>
      <dgm:spPr/>
      <dgm:t>
        <a:bodyPr/>
        <a:lstStyle/>
        <a:p>
          <a:endParaRPr lang="en-US"/>
        </a:p>
      </dgm:t>
    </dgm:pt>
    <dgm:pt modelId="{59FDF0D0-9D5B-46B9-AE8D-8745539A2CB3}" type="pres">
      <dgm:prSet presAssocID="{9FFE6C68-5C8F-484A-8650-8DDD76951181}" presName="Name0" presStyleCnt="0">
        <dgm:presLayoutVars>
          <dgm:chMax val="1"/>
          <dgm:dir/>
          <dgm:animLvl val="ctr"/>
          <dgm:resizeHandles val="exact"/>
        </dgm:presLayoutVars>
      </dgm:prSet>
      <dgm:spPr/>
    </dgm:pt>
    <dgm:pt modelId="{07BFD7FC-F632-44DF-8046-D16146572C4B}" type="pres">
      <dgm:prSet presAssocID="{11A9996C-30BD-43BB-B0AB-8C58D7D62D37}" presName="centerShape" presStyleLbl="node0" presStyleIdx="0" presStyleCnt="1" custScaleX="164283" custScaleY="142463"/>
      <dgm:spPr/>
    </dgm:pt>
    <dgm:pt modelId="{133BB370-1D72-4F54-B3BD-56CA377DA29C}" type="pres">
      <dgm:prSet presAssocID="{867D3344-70B2-4C90-8E74-578C987FD0B9}" presName="parTrans" presStyleLbl="sibTrans2D1" presStyleIdx="0" presStyleCnt="4"/>
      <dgm:spPr/>
    </dgm:pt>
    <dgm:pt modelId="{763D1D99-1346-4648-BE97-6C2A490D7D46}" type="pres">
      <dgm:prSet presAssocID="{867D3344-70B2-4C90-8E74-578C987FD0B9}" presName="connectorText" presStyleLbl="sibTrans2D1" presStyleIdx="0" presStyleCnt="4"/>
      <dgm:spPr/>
    </dgm:pt>
    <dgm:pt modelId="{8C01C74A-CF64-45AA-A87D-40EEF7710B37}" type="pres">
      <dgm:prSet presAssocID="{32F6A50B-E217-4D4B-AE9F-C808DB1C7732}" presName="node" presStyleLbl="node1" presStyleIdx="0" presStyleCnt="4" custScaleX="143459">
        <dgm:presLayoutVars>
          <dgm:bulletEnabled val="1"/>
        </dgm:presLayoutVars>
      </dgm:prSet>
      <dgm:spPr/>
    </dgm:pt>
    <dgm:pt modelId="{39F8FF41-2BFC-404F-83BF-4213FCCF49F0}" type="pres">
      <dgm:prSet presAssocID="{F07EFFDE-CC74-4B3B-93BB-08F5DD5CD6D9}" presName="parTrans" presStyleLbl="sibTrans2D1" presStyleIdx="1" presStyleCnt="4"/>
      <dgm:spPr/>
    </dgm:pt>
    <dgm:pt modelId="{AF523B11-8D0C-417E-866B-5CE1C3893BC7}" type="pres">
      <dgm:prSet presAssocID="{F07EFFDE-CC74-4B3B-93BB-08F5DD5CD6D9}" presName="connectorText" presStyleLbl="sibTrans2D1" presStyleIdx="1" presStyleCnt="4"/>
      <dgm:spPr/>
    </dgm:pt>
    <dgm:pt modelId="{81910E47-7724-4D71-9CA8-0A4D26AA9524}" type="pres">
      <dgm:prSet presAssocID="{60C68743-D760-4D30-A3EE-9C343B376A9D}" presName="node" presStyleLbl="node1" presStyleIdx="1" presStyleCnt="4" custScaleX="109558" custScaleY="97120">
        <dgm:presLayoutVars>
          <dgm:bulletEnabled val="1"/>
        </dgm:presLayoutVars>
      </dgm:prSet>
      <dgm:spPr/>
    </dgm:pt>
    <dgm:pt modelId="{4F3E408E-9930-40F6-ABED-FAA8C64092EF}" type="pres">
      <dgm:prSet presAssocID="{ED0DD5E3-AB6D-48FD-9493-76CEEAFC972C}" presName="parTrans" presStyleLbl="sibTrans2D1" presStyleIdx="2" presStyleCnt="4"/>
      <dgm:spPr/>
    </dgm:pt>
    <dgm:pt modelId="{0CC2257B-B4C4-4AE1-9205-5B40414A3CDE}" type="pres">
      <dgm:prSet presAssocID="{ED0DD5E3-AB6D-48FD-9493-76CEEAFC972C}" presName="connectorText" presStyleLbl="sibTrans2D1" presStyleIdx="2" presStyleCnt="4"/>
      <dgm:spPr/>
    </dgm:pt>
    <dgm:pt modelId="{8E3FAEF4-6772-4F17-8BCC-455C57E4B157}" type="pres">
      <dgm:prSet presAssocID="{591027F0-B19F-4AD9-96F4-124E91AF482B}" presName="node" presStyleLbl="node1" presStyleIdx="2" presStyleCnt="4" custScaleX="157852">
        <dgm:presLayoutVars>
          <dgm:bulletEnabled val="1"/>
        </dgm:presLayoutVars>
      </dgm:prSet>
      <dgm:spPr/>
    </dgm:pt>
    <dgm:pt modelId="{7E03E1F3-B0EA-4836-B397-6C6DD829A774}" type="pres">
      <dgm:prSet presAssocID="{1A91B032-81F1-4BEF-8CCC-18934659DE6C}" presName="parTrans" presStyleLbl="sibTrans2D1" presStyleIdx="3" presStyleCnt="4"/>
      <dgm:spPr/>
    </dgm:pt>
    <dgm:pt modelId="{01F3F4FC-33E7-49A0-8D0C-3C9D7A3C94E4}" type="pres">
      <dgm:prSet presAssocID="{1A91B032-81F1-4BEF-8CCC-18934659DE6C}" presName="connectorText" presStyleLbl="sibTrans2D1" presStyleIdx="3" presStyleCnt="4"/>
      <dgm:spPr/>
    </dgm:pt>
    <dgm:pt modelId="{97D2CDEF-7372-4357-9661-07AE1C17D9ED}" type="pres">
      <dgm:prSet presAssocID="{657867FA-FB25-454F-9552-BC40C35D5137}" presName="node" presStyleLbl="node1" presStyleIdx="3" presStyleCnt="4">
        <dgm:presLayoutVars>
          <dgm:bulletEnabled val="1"/>
        </dgm:presLayoutVars>
      </dgm:prSet>
      <dgm:spPr/>
    </dgm:pt>
  </dgm:ptLst>
  <dgm:cxnLst>
    <dgm:cxn modelId="{E7E3B006-A4FC-48FA-9CAB-FCAE561CA8ED}" type="presOf" srcId="{657867FA-FB25-454F-9552-BC40C35D5137}" destId="{97D2CDEF-7372-4357-9661-07AE1C17D9ED}" srcOrd="0" destOrd="0" presId="urn:microsoft.com/office/officeart/2005/8/layout/radial5"/>
    <dgm:cxn modelId="{65874341-02A8-4508-8A91-7A7AC49CE7D6}" type="presOf" srcId="{ED0DD5E3-AB6D-48FD-9493-76CEEAFC972C}" destId="{0CC2257B-B4C4-4AE1-9205-5B40414A3CDE}" srcOrd="1" destOrd="0" presId="urn:microsoft.com/office/officeart/2005/8/layout/radial5"/>
    <dgm:cxn modelId="{2F1A656F-91C3-4466-9FD0-1BF4E68EE170}" srcId="{11A9996C-30BD-43BB-B0AB-8C58D7D62D37}" destId="{32F6A50B-E217-4D4B-AE9F-C808DB1C7732}" srcOrd="0" destOrd="0" parTransId="{867D3344-70B2-4C90-8E74-578C987FD0B9}" sibTransId="{22A85E54-DA69-4ECF-8C82-80566F6138F3}"/>
    <dgm:cxn modelId="{208E7376-65F4-4E35-9720-98AD2EB06950}" type="presOf" srcId="{591027F0-B19F-4AD9-96F4-124E91AF482B}" destId="{8E3FAEF4-6772-4F17-8BCC-455C57E4B157}" srcOrd="0" destOrd="0" presId="urn:microsoft.com/office/officeart/2005/8/layout/radial5"/>
    <dgm:cxn modelId="{6B94FD58-9434-4D2A-A1DC-ED72844929FA}" type="presOf" srcId="{1A91B032-81F1-4BEF-8CCC-18934659DE6C}" destId="{7E03E1F3-B0EA-4836-B397-6C6DD829A774}" srcOrd="0" destOrd="0" presId="urn:microsoft.com/office/officeart/2005/8/layout/radial5"/>
    <dgm:cxn modelId="{8E1FFA79-2DD3-4354-8858-164BBCDFB6F3}" type="presOf" srcId="{60C68743-D760-4D30-A3EE-9C343B376A9D}" destId="{81910E47-7724-4D71-9CA8-0A4D26AA9524}" srcOrd="0" destOrd="0" presId="urn:microsoft.com/office/officeart/2005/8/layout/radial5"/>
    <dgm:cxn modelId="{1741A38B-626E-4D97-B6CF-17594A92E5EE}" type="presOf" srcId="{F07EFFDE-CC74-4B3B-93BB-08F5DD5CD6D9}" destId="{39F8FF41-2BFC-404F-83BF-4213FCCF49F0}" srcOrd="0" destOrd="0" presId="urn:microsoft.com/office/officeart/2005/8/layout/radial5"/>
    <dgm:cxn modelId="{BFED5195-8FA2-4C5E-91BD-7F2A143E58C0}" type="presOf" srcId="{867D3344-70B2-4C90-8E74-578C987FD0B9}" destId="{133BB370-1D72-4F54-B3BD-56CA377DA29C}" srcOrd="0" destOrd="0" presId="urn:microsoft.com/office/officeart/2005/8/layout/radial5"/>
    <dgm:cxn modelId="{0F1B7E9A-2541-4EAF-BB95-6BBE354CC8C0}" type="presOf" srcId="{F07EFFDE-CC74-4B3B-93BB-08F5DD5CD6D9}" destId="{AF523B11-8D0C-417E-866B-5CE1C3893BC7}" srcOrd="1" destOrd="0" presId="urn:microsoft.com/office/officeart/2005/8/layout/radial5"/>
    <dgm:cxn modelId="{D3411A9B-8E05-459E-BD42-05AD6C3759D0}" srcId="{11A9996C-30BD-43BB-B0AB-8C58D7D62D37}" destId="{591027F0-B19F-4AD9-96F4-124E91AF482B}" srcOrd="2" destOrd="0" parTransId="{ED0DD5E3-AB6D-48FD-9493-76CEEAFC972C}" sibTransId="{76AD239D-5326-4626-AA8A-8B117491EC59}"/>
    <dgm:cxn modelId="{9F6D87A1-0FEC-463E-9100-1FE934CEB810}" type="presOf" srcId="{11A9996C-30BD-43BB-B0AB-8C58D7D62D37}" destId="{07BFD7FC-F632-44DF-8046-D16146572C4B}" srcOrd="0" destOrd="0" presId="urn:microsoft.com/office/officeart/2005/8/layout/radial5"/>
    <dgm:cxn modelId="{E1BDD0B2-8FFE-4C2B-AD71-E128DEEFF0EE}" type="presOf" srcId="{1A91B032-81F1-4BEF-8CCC-18934659DE6C}" destId="{01F3F4FC-33E7-49A0-8D0C-3C9D7A3C94E4}" srcOrd="1" destOrd="0" presId="urn:microsoft.com/office/officeart/2005/8/layout/radial5"/>
    <dgm:cxn modelId="{49480BB6-6113-4020-A222-4F5D41D23EDC}" srcId="{11A9996C-30BD-43BB-B0AB-8C58D7D62D37}" destId="{60C68743-D760-4D30-A3EE-9C343B376A9D}" srcOrd="1" destOrd="0" parTransId="{F07EFFDE-CC74-4B3B-93BB-08F5DD5CD6D9}" sibTransId="{E7ED8794-BE23-4245-BC20-8CA597AFC3A0}"/>
    <dgm:cxn modelId="{036981C9-A777-4B5F-8FF3-0664668ED66E}" srcId="{9FFE6C68-5C8F-484A-8650-8DDD76951181}" destId="{11A9996C-30BD-43BB-B0AB-8C58D7D62D37}" srcOrd="0" destOrd="0" parTransId="{C31530B4-BA3E-41F7-8B11-20457786E6F6}" sibTransId="{4F3CF891-50B9-4E5A-9F71-A9E9BDDEBA6D}"/>
    <dgm:cxn modelId="{2074F2E2-BCC1-4E83-8312-51436247138B}" type="presOf" srcId="{32F6A50B-E217-4D4B-AE9F-C808DB1C7732}" destId="{8C01C74A-CF64-45AA-A87D-40EEF7710B37}" srcOrd="0" destOrd="0" presId="urn:microsoft.com/office/officeart/2005/8/layout/radial5"/>
    <dgm:cxn modelId="{95258AE4-09AA-4792-840A-82C494B4A157}" type="presOf" srcId="{867D3344-70B2-4C90-8E74-578C987FD0B9}" destId="{763D1D99-1346-4648-BE97-6C2A490D7D46}" srcOrd="1" destOrd="0" presId="urn:microsoft.com/office/officeart/2005/8/layout/radial5"/>
    <dgm:cxn modelId="{5E755EE5-7FF9-44AC-92CE-CF2821DC455A}" type="presOf" srcId="{9FFE6C68-5C8F-484A-8650-8DDD76951181}" destId="{59FDF0D0-9D5B-46B9-AE8D-8745539A2CB3}" srcOrd="0" destOrd="0" presId="urn:microsoft.com/office/officeart/2005/8/layout/radial5"/>
    <dgm:cxn modelId="{C4BEF5E6-F8F1-41B8-A37B-40BC501B327A}" srcId="{11A9996C-30BD-43BB-B0AB-8C58D7D62D37}" destId="{657867FA-FB25-454F-9552-BC40C35D5137}" srcOrd="3" destOrd="0" parTransId="{1A91B032-81F1-4BEF-8CCC-18934659DE6C}" sibTransId="{B388F482-6522-4626-B0D6-8E55370FB8BB}"/>
    <dgm:cxn modelId="{59FE72FA-F6BC-4489-A879-50DB46BBA361}" type="presOf" srcId="{ED0DD5E3-AB6D-48FD-9493-76CEEAFC972C}" destId="{4F3E408E-9930-40F6-ABED-FAA8C64092EF}" srcOrd="0" destOrd="0" presId="urn:microsoft.com/office/officeart/2005/8/layout/radial5"/>
    <dgm:cxn modelId="{4A19F349-4FBA-471B-87E7-BB1D77A5DBB6}" type="presParOf" srcId="{59FDF0D0-9D5B-46B9-AE8D-8745539A2CB3}" destId="{07BFD7FC-F632-44DF-8046-D16146572C4B}" srcOrd="0" destOrd="0" presId="urn:microsoft.com/office/officeart/2005/8/layout/radial5"/>
    <dgm:cxn modelId="{A1CA3EE5-CED5-4D5D-B05C-263FCFF3B3C6}" type="presParOf" srcId="{59FDF0D0-9D5B-46B9-AE8D-8745539A2CB3}" destId="{133BB370-1D72-4F54-B3BD-56CA377DA29C}" srcOrd="1" destOrd="0" presId="urn:microsoft.com/office/officeart/2005/8/layout/radial5"/>
    <dgm:cxn modelId="{B9900CA5-EBFE-44AE-8D52-6D52788BC6DC}" type="presParOf" srcId="{133BB370-1D72-4F54-B3BD-56CA377DA29C}" destId="{763D1D99-1346-4648-BE97-6C2A490D7D46}" srcOrd="0" destOrd="0" presId="urn:microsoft.com/office/officeart/2005/8/layout/radial5"/>
    <dgm:cxn modelId="{19AAFF45-BFE6-40DC-9C00-5E972B236136}" type="presParOf" srcId="{59FDF0D0-9D5B-46B9-AE8D-8745539A2CB3}" destId="{8C01C74A-CF64-45AA-A87D-40EEF7710B37}" srcOrd="2" destOrd="0" presId="urn:microsoft.com/office/officeart/2005/8/layout/radial5"/>
    <dgm:cxn modelId="{8D88C5CF-B993-421B-8A6F-3945B2509B05}" type="presParOf" srcId="{59FDF0D0-9D5B-46B9-AE8D-8745539A2CB3}" destId="{39F8FF41-2BFC-404F-83BF-4213FCCF49F0}" srcOrd="3" destOrd="0" presId="urn:microsoft.com/office/officeart/2005/8/layout/radial5"/>
    <dgm:cxn modelId="{57827819-C06B-464E-8AD3-44B61F28F5FD}" type="presParOf" srcId="{39F8FF41-2BFC-404F-83BF-4213FCCF49F0}" destId="{AF523B11-8D0C-417E-866B-5CE1C3893BC7}" srcOrd="0" destOrd="0" presId="urn:microsoft.com/office/officeart/2005/8/layout/radial5"/>
    <dgm:cxn modelId="{12284613-7DCF-4275-8108-9D6D9B9B61AD}" type="presParOf" srcId="{59FDF0D0-9D5B-46B9-AE8D-8745539A2CB3}" destId="{81910E47-7724-4D71-9CA8-0A4D26AA9524}" srcOrd="4" destOrd="0" presId="urn:microsoft.com/office/officeart/2005/8/layout/radial5"/>
    <dgm:cxn modelId="{410CBA22-D45F-4911-A464-CB13BD9687B8}" type="presParOf" srcId="{59FDF0D0-9D5B-46B9-AE8D-8745539A2CB3}" destId="{4F3E408E-9930-40F6-ABED-FAA8C64092EF}" srcOrd="5" destOrd="0" presId="urn:microsoft.com/office/officeart/2005/8/layout/radial5"/>
    <dgm:cxn modelId="{F8763D52-080F-4DC9-975B-707C29BFEE07}" type="presParOf" srcId="{4F3E408E-9930-40F6-ABED-FAA8C64092EF}" destId="{0CC2257B-B4C4-4AE1-9205-5B40414A3CDE}" srcOrd="0" destOrd="0" presId="urn:microsoft.com/office/officeart/2005/8/layout/radial5"/>
    <dgm:cxn modelId="{A488C0C6-58F9-4AFE-993D-E48670E63E0F}" type="presParOf" srcId="{59FDF0D0-9D5B-46B9-AE8D-8745539A2CB3}" destId="{8E3FAEF4-6772-4F17-8BCC-455C57E4B157}" srcOrd="6" destOrd="0" presId="urn:microsoft.com/office/officeart/2005/8/layout/radial5"/>
    <dgm:cxn modelId="{27139E8F-7D43-4D82-B52D-4C7E23F01494}" type="presParOf" srcId="{59FDF0D0-9D5B-46B9-AE8D-8745539A2CB3}" destId="{7E03E1F3-B0EA-4836-B397-6C6DD829A774}" srcOrd="7" destOrd="0" presId="urn:microsoft.com/office/officeart/2005/8/layout/radial5"/>
    <dgm:cxn modelId="{7F592607-9162-4058-A641-B0970CBBE3CD}" type="presParOf" srcId="{7E03E1F3-B0EA-4836-B397-6C6DD829A774}" destId="{01F3F4FC-33E7-49A0-8D0C-3C9D7A3C94E4}" srcOrd="0" destOrd="0" presId="urn:microsoft.com/office/officeart/2005/8/layout/radial5"/>
    <dgm:cxn modelId="{84EA9100-F032-4C44-81FA-A917E2A9E6AE}" type="presParOf" srcId="{59FDF0D0-9D5B-46B9-AE8D-8745539A2CB3}" destId="{97D2CDEF-7372-4357-9661-07AE1C17D9ED}" srcOrd="8"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B282B02-5E51-460F-BE90-CC02445388C5}" type="doc">
      <dgm:prSet loTypeId="urn:microsoft.com/office/officeart/2008/layout/RadialCluster" loCatId="cycle" qsTypeId="urn:microsoft.com/office/officeart/2005/8/quickstyle/3d5" qsCatId="3D" csTypeId="urn:microsoft.com/office/officeart/2005/8/colors/accent1_2" csCatId="accent1" phldr="1"/>
      <dgm:spPr/>
      <dgm:t>
        <a:bodyPr/>
        <a:lstStyle/>
        <a:p>
          <a:endParaRPr lang="en-US"/>
        </a:p>
      </dgm:t>
    </dgm:pt>
    <dgm:pt modelId="{53E8E4E0-9F7A-432C-BDD1-AADE67F0ECD2}">
      <dgm:prSet phldrT="[Text]" custT="1"/>
      <dgm:spPr>
        <a:solidFill>
          <a:srgbClr val="FF3399"/>
        </a:solidFill>
      </dgm:spPr>
      <dgm:t>
        <a:bodyPr/>
        <a:lstStyle/>
        <a:p>
          <a:r>
            <a:rPr lang="en-US" sz="1600" dirty="0"/>
            <a:t>Customer Service</a:t>
          </a:r>
        </a:p>
      </dgm:t>
    </dgm:pt>
    <dgm:pt modelId="{70A363D5-7D1B-43BB-987E-DBD2A01FB416}" type="parTrans" cxnId="{587B897B-B792-4305-9E64-F58C3FB5ABAE}">
      <dgm:prSet/>
      <dgm:spPr/>
      <dgm:t>
        <a:bodyPr/>
        <a:lstStyle/>
        <a:p>
          <a:endParaRPr lang="en-US"/>
        </a:p>
      </dgm:t>
    </dgm:pt>
    <dgm:pt modelId="{C00454F7-ECA4-4E52-A064-2271A4290AE5}" type="sibTrans" cxnId="{587B897B-B792-4305-9E64-F58C3FB5ABAE}">
      <dgm:prSet/>
      <dgm:spPr/>
      <dgm:t>
        <a:bodyPr/>
        <a:lstStyle/>
        <a:p>
          <a:endParaRPr lang="en-US"/>
        </a:p>
      </dgm:t>
    </dgm:pt>
    <dgm:pt modelId="{C2006220-D1A4-48D6-BFD4-297059DD82CE}">
      <dgm:prSet phldrT="[Text]" custT="1"/>
      <dgm:spPr>
        <a:solidFill>
          <a:srgbClr val="FF3399"/>
        </a:solidFill>
      </dgm:spPr>
      <dgm:t>
        <a:bodyPr/>
        <a:lstStyle/>
        <a:p>
          <a:r>
            <a:rPr lang="en-US" sz="1600" dirty="0"/>
            <a:t>Customer feedback</a:t>
          </a:r>
        </a:p>
      </dgm:t>
    </dgm:pt>
    <dgm:pt modelId="{9915DF51-8BBB-42AB-B2AB-B48C50AB6707}" type="sibTrans" cxnId="{FFE648B8-07FC-4F92-B0F9-4B37C851341A}">
      <dgm:prSet/>
      <dgm:spPr/>
      <dgm:t>
        <a:bodyPr/>
        <a:lstStyle/>
        <a:p>
          <a:endParaRPr lang="en-US"/>
        </a:p>
      </dgm:t>
    </dgm:pt>
    <dgm:pt modelId="{A553EEB8-98BE-4E53-865A-F1503D4E9B60}" type="parTrans" cxnId="{FFE648B8-07FC-4F92-B0F9-4B37C851341A}">
      <dgm:prSet/>
      <dgm:spPr/>
      <dgm:t>
        <a:bodyPr/>
        <a:lstStyle/>
        <a:p>
          <a:endParaRPr lang="en-US"/>
        </a:p>
      </dgm:t>
    </dgm:pt>
    <dgm:pt modelId="{48D7F12F-0851-48A9-A8EA-25A79E9D8989}">
      <dgm:prSet phldrT="[Text]" custT="1"/>
      <dgm:spPr>
        <a:solidFill>
          <a:srgbClr val="FF9900"/>
        </a:solidFill>
      </dgm:spPr>
      <dgm:t>
        <a:bodyPr/>
        <a:lstStyle/>
        <a:p>
          <a:r>
            <a:rPr lang="en-US" sz="2000" dirty="0"/>
            <a:t>Applications</a:t>
          </a:r>
        </a:p>
      </dgm:t>
    </dgm:pt>
    <dgm:pt modelId="{2343F2EF-0F81-4038-9AC4-CAAF4B3B7B6E}" type="sibTrans" cxnId="{4840DC21-D684-4D7A-AB84-A4B7ADE4C184}">
      <dgm:prSet/>
      <dgm:spPr/>
      <dgm:t>
        <a:bodyPr/>
        <a:lstStyle/>
        <a:p>
          <a:endParaRPr lang="en-US"/>
        </a:p>
      </dgm:t>
    </dgm:pt>
    <dgm:pt modelId="{470690DD-4314-433E-9DFF-058F71494FE2}" type="parTrans" cxnId="{4840DC21-D684-4D7A-AB84-A4B7ADE4C184}">
      <dgm:prSet/>
      <dgm:spPr/>
      <dgm:t>
        <a:bodyPr/>
        <a:lstStyle/>
        <a:p>
          <a:endParaRPr lang="en-US"/>
        </a:p>
      </dgm:t>
    </dgm:pt>
    <dgm:pt modelId="{FDF1C8CB-A669-4252-BF1F-482EA6A28B7F}" type="pres">
      <dgm:prSet presAssocID="{3B282B02-5E51-460F-BE90-CC02445388C5}" presName="Name0" presStyleCnt="0">
        <dgm:presLayoutVars>
          <dgm:chMax val="1"/>
          <dgm:chPref val="1"/>
          <dgm:dir/>
          <dgm:animOne val="branch"/>
          <dgm:animLvl val="lvl"/>
        </dgm:presLayoutVars>
      </dgm:prSet>
      <dgm:spPr/>
    </dgm:pt>
    <dgm:pt modelId="{5F251AF3-97BF-4F08-A9EA-9CF3E74A4724}" type="pres">
      <dgm:prSet presAssocID="{48D7F12F-0851-48A9-A8EA-25A79E9D8989}" presName="singleCycle" presStyleCnt="0"/>
      <dgm:spPr/>
    </dgm:pt>
    <dgm:pt modelId="{31865C34-5E46-46D2-8347-4D239867B409}" type="pres">
      <dgm:prSet presAssocID="{48D7F12F-0851-48A9-A8EA-25A79E9D8989}" presName="singleCenter" presStyleLbl="node1" presStyleIdx="0" presStyleCnt="3">
        <dgm:presLayoutVars>
          <dgm:chMax val="7"/>
          <dgm:chPref val="7"/>
        </dgm:presLayoutVars>
      </dgm:prSet>
      <dgm:spPr/>
    </dgm:pt>
    <dgm:pt modelId="{BBBF9295-0E1A-4DDE-B56B-CDF18E3D9A7A}" type="pres">
      <dgm:prSet presAssocID="{A553EEB8-98BE-4E53-865A-F1503D4E9B60}" presName="Name56" presStyleLbl="parChTrans1D2" presStyleIdx="0" presStyleCnt="2"/>
      <dgm:spPr/>
    </dgm:pt>
    <dgm:pt modelId="{167738E2-EEC0-4CFA-9CB7-8DD27C2D5D0F}" type="pres">
      <dgm:prSet presAssocID="{C2006220-D1A4-48D6-BFD4-297059DD82CE}" presName="text0" presStyleLbl="node1" presStyleIdx="1" presStyleCnt="3" custRadScaleRad="99200" custRadScaleInc="1226">
        <dgm:presLayoutVars>
          <dgm:bulletEnabled val="1"/>
        </dgm:presLayoutVars>
      </dgm:prSet>
      <dgm:spPr/>
    </dgm:pt>
    <dgm:pt modelId="{AAFB234C-D532-4812-AF80-534F362A090C}" type="pres">
      <dgm:prSet presAssocID="{70A363D5-7D1B-43BB-987E-DBD2A01FB416}" presName="Name56" presStyleLbl="parChTrans1D2" presStyleIdx="1" presStyleCnt="2"/>
      <dgm:spPr/>
    </dgm:pt>
    <dgm:pt modelId="{0EA078D7-1810-43DE-84AB-A01476B7CAF6}" type="pres">
      <dgm:prSet presAssocID="{53E8E4E0-9F7A-432C-BDD1-AADE67F0ECD2}" presName="text0" presStyleLbl="node1" presStyleIdx="2" presStyleCnt="3">
        <dgm:presLayoutVars>
          <dgm:bulletEnabled val="1"/>
        </dgm:presLayoutVars>
      </dgm:prSet>
      <dgm:spPr/>
    </dgm:pt>
  </dgm:ptLst>
  <dgm:cxnLst>
    <dgm:cxn modelId="{4840DC21-D684-4D7A-AB84-A4B7ADE4C184}" srcId="{3B282B02-5E51-460F-BE90-CC02445388C5}" destId="{48D7F12F-0851-48A9-A8EA-25A79E9D8989}" srcOrd="0" destOrd="0" parTransId="{470690DD-4314-433E-9DFF-058F71494FE2}" sibTransId="{2343F2EF-0F81-4038-9AC4-CAAF4B3B7B6E}"/>
    <dgm:cxn modelId="{36760350-D4CF-44A1-A5DF-7B50CA2B0940}" type="presOf" srcId="{70A363D5-7D1B-43BB-987E-DBD2A01FB416}" destId="{AAFB234C-D532-4812-AF80-534F362A090C}" srcOrd="0" destOrd="0" presId="urn:microsoft.com/office/officeart/2008/layout/RadialCluster"/>
    <dgm:cxn modelId="{A6040071-866C-4EC0-86CE-D8429FA58499}" type="presOf" srcId="{48D7F12F-0851-48A9-A8EA-25A79E9D8989}" destId="{31865C34-5E46-46D2-8347-4D239867B409}" srcOrd="0" destOrd="0" presId="urn:microsoft.com/office/officeart/2008/layout/RadialCluster"/>
    <dgm:cxn modelId="{587B897B-B792-4305-9E64-F58C3FB5ABAE}" srcId="{48D7F12F-0851-48A9-A8EA-25A79E9D8989}" destId="{53E8E4E0-9F7A-432C-BDD1-AADE67F0ECD2}" srcOrd="1" destOrd="0" parTransId="{70A363D5-7D1B-43BB-987E-DBD2A01FB416}" sibTransId="{C00454F7-ECA4-4E52-A064-2271A4290AE5}"/>
    <dgm:cxn modelId="{FA5BD584-BCDF-4F57-A1D4-29F36A1EE0AD}" type="presOf" srcId="{53E8E4E0-9F7A-432C-BDD1-AADE67F0ECD2}" destId="{0EA078D7-1810-43DE-84AB-A01476B7CAF6}" srcOrd="0" destOrd="0" presId="urn:microsoft.com/office/officeart/2008/layout/RadialCluster"/>
    <dgm:cxn modelId="{9C3B5CA3-623A-4ADD-80EC-C0B72DA2C07E}" type="presOf" srcId="{3B282B02-5E51-460F-BE90-CC02445388C5}" destId="{FDF1C8CB-A669-4252-BF1F-482EA6A28B7F}" srcOrd="0" destOrd="0" presId="urn:microsoft.com/office/officeart/2008/layout/RadialCluster"/>
    <dgm:cxn modelId="{FFE648B8-07FC-4F92-B0F9-4B37C851341A}" srcId="{48D7F12F-0851-48A9-A8EA-25A79E9D8989}" destId="{C2006220-D1A4-48D6-BFD4-297059DD82CE}" srcOrd="0" destOrd="0" parTransId="{A553EEB8-98BE-4E53-865A-F1503D4E9B60}" sibTransId="{9915DF51-8BBB-42AB-B2AB-B48C50AB6707}"/>
    <dgm:cxn modelId="{A2F67FCB-58DC-48DF-A95B-69939689A525}" type="presOf" srcId="{C2006220-D1A4-48D6-BFD4-297059DD82CE}" destId="{167738E2-EEC0-4CFA-9CB7-8DD27C2D5D0F}" srcOrd="0" destOrd="0" presId="urn:microsoft.com/office/officeart/2008/layout/RadialCluster"/>
    <dgm:cxn modelId="{1885EEE9-246D-4EE2-8611-1AF5AD6AEB61}" type="presOf" srcId="{A553EEB8-98BE-4E53-865A-F1503D4E9B60}" destId="{BBBF9295-0E1A-4DDE-B56B-CDF18E3D9A7A}" srcOrd="0" destOrd="0" presId="urn:microsoft.com/office/officeart/2008/layout/RadialCluster"/>
    <dgm:cxn modelId="{FE937A02-4CAF-4425-857D-41AC1645C77F}" type="presParOf" srcId="{FDF1C8CB-A669-4252-BF1F-482EA6A28B7F}" destId="{5F251AF3-97BF-4F08-A9EA-9CF3E74A4724}" srcOrd="0" destOrd="0" presId="urn:microsoft.com/office/officeart/2008/layout/RadialCluster"/>
    <dgm:cxn modelId="{F5AF2641-3931-482C-B15C-363EB86A704D}" type="presParOf" srcId="{5F251AF3-97BF-4F08-A9EA-9CF3E74A4724}" destId="{31865C34-5E46-46D2-8347-4D239867B409}" srcOrd="0" destOrd="0" presId="urn:microsoft.com/office/officeart/2008/layout/RadialCluster"/>
    <dgm:cxn modelId="{76908603-8738-42A7-8F1F-DBAE29531860}" type="presParOf" srcId="{5F251AF3-97BF-4F08-A9EA-9CF3E74A4724}" destId="{BBBF9295-0E1A-4DDE-B56B-CDF18E3D9A7A}" srcOrd="1" destOrd="0" presId="urn:microsoft.com/office/officeart/2008/layout/RadialCluster"/>
    <dgm:cxn modelId="{03825BDE-D386-487F-AD5D-1201E44364D0}" type="presParOf" srcId="{5F251AF3-97BF-4F08-A9EA-9CF3E74A4724}" destId="{167738E2-EEC0-4CFA-9CB7-8DD27C2D5D0F}" srcOrd="2" destOrd="0" presId="urn:microsoft.com/office/officeart/2008/layout/RadialCluster"/>
    <dgm:cxn modelId="{98286968-659D-4DCB-A785-AE4ED59DD33E}" type="presParOf" srcId="{5F251AF3-97BF-4F08-A9EA-9CF3E74A4724}" destId="{AAFB234C-D532-4812-AF80-534F362A090C}" srcOrd="3" destOrd="0" presId="urn:microsoft.com/office/officeart/2008/layout/RadialCluster"/>
    <dgm:cxn modelId="{70DD4C8B-4B4D-4BFA-B1CD-85968BA15522}" type="presParOf" srcId="{5F251AF3-97BF-4F08-A9EA-9CF3E74A4724}" destId="{0EA078D7-1810-43DE-84AB-A01476B7CAF6}" srcOrd="4" destOrd="0" presId="urn:microsoft.com/office/officeart/2008/layout/RadialCluster"/>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0D084BF-71E8-4AF4-9E51-0D9168B3A37C}" type="doc">
      <dgm:prSet loTypeId="urn:microsoft.com/office/officeart/2005/8/layout/radial4" loCatId="relationship" qsTypeId="urn:microsoft.com/office/officeart/2005/8/quickstyle/simple1" qsCatId="simple" csTypeId="urn:microsoft.com/office/officeart/2005/8/colors/accent1_2" csCatId="accent1" phldr="1"/>
      <dgm:spPr/>
      <dgm:t>
        <a:bodyPr/>
        <a:lstStyle/>
        <a:p>
          <a:endParaRPr lang="en-US"/>
        </a:p>
      </dgm:t>
    </dgm:pt>
    <dgm:pt modelId="{6354E77C-DAB5-4CA5-A74F-C3FA98536CAE}">
      <dgm:prSet phldrT="[Text]" custT="1"/>
      <dgm:spPr>
        <a:gradFill rotWithShape="0">
          <a:gsLst>
            <a:gs pos="50000">
              <a:schemeClr val="tx2">
                <a:lumMod val="25000"/>
                <a:lumOff val="75000"/>
              </a:schemeClr>
            </a:gs>
            <a:gs pos="0">
              <a:schemeClr val="tx2">
                <a:lumMod val="10000"/>
                <a:lumOff val="90000"/>
              </a:schemeClr>
            </a:gs>
            <a:gs pos="100000">
              <a:schemeClr val="tx2">
                <a:lumMod val="50000"/>
                <a:lumOff val="50000"/>
              </a:schemeClr>
            </a:gs>
          </a:gsLst>
          <a:lin ang="5400000" scaled="0"/>
        </a:gradFill>
      </dgm:spPr>
      <dgm:t>
        <a:bodyPr/>
        <a:lstStyle/>
        <a:p>
          <a:r>
            <a:rPr lang="en-US" sz="2800" b="1" i="0" dirty="0">
              <a:solidFill>
                <a:srgbClr val="FF0000"/>
              </a:solidFill>
              <a:effectLst>
                <a:outerShdw blurRad="38100" dist="38100" dir="2700000" algn="tl">
                  <a:srgbClr val="000000">
                    <a:alpha val="43137"/>
                  </a:srgbClr>
                </a:outerShdw>
              </a:effectLst>
            </a:rPr>
            <a:t>Some of the greatest advantages of automated ticket routing are:</a:t>
          </a:r>
          <a:endParaRPr lang="en-US" sz="2800" b="1" dirty="0">
            <a:solidFill>
              <a:srgbClr val="FF0000"/>
            </a:solidFill>
            <a:effectLst>
              <a:outerShdw blurRad="38100" dist="38100" dir="2700000" algn="tl">
                <a:srgbClr val="000000">
                  <a:alpha val="43137"/>
                </a:srgbClr>
              </a:outerShdw>
            </a:effectLst>
          </a:endParaRPr>
        </a:p>
      </dgm:t>
    </dgm:pt>
    <dgm:pt modelId="{84EE6690-C409-49A4-B320-87DEC8CAB5DC}" type="parTrans" cxnId="{51F71540-E4BA-4731-8293-B24DD1527A9E}">
      <dgm:prSet/>
      <dgm:spPr/>
      <dgm:t>
        <a:bodyPr/>
        <a:lstStyle/>
        <a:p>
          <a:endParaRPr lang="en-US"/>
        </a:p>
      </dgm:t>
    </dgm:pt>
    <dgm:pt modelId="{14F29197-78E7-40DB-8251-9F74FE22354C}" type="sibTrans" cxnId="{51F71540-E4BA-4731-8293-B24DD1527A9E}">
      <dgm:prSet/>
      <dgm:spPr/>
      <dgm:t>
        <a:bodyPr/>
        <a:lstStyle/>
        <a:p>
          <a:endParaRPr lang="en-US"/>
        </a:p>
      </dgm:t>
    </dgm:pt>
    <dgm:pt modelId="{6842B9CA-62C9-4F2B-8963-3DEE43B19A78}">
      <dgm:prSet phldrT="[Text]"/>
      <dgm:spPr>
        <a:gradFill rotWithShape="0">
          <a:gsLst>
            <a:gs pos="50000">
              <a:schemeClr val="accent1">
                <a:lumMod val="60000"/>
                <a:lumOff val="40000"/>
              </a:schemeClr>
            </a:gs>
            <a:gs pos="0">
              <a:schemeClr val="accent1">
                <a:lumMod val="60000"/>
                <a:lumOff val="40000"/>
              </a:schemeClr>
            </a:gs>
            <a:gs pos="100000">
              <a:schemeClr val="accent1">
                <a:lumMod val="75000"/>
              </a:schemeClr>
            </a:gs>
          </a:gsLst>
          <a:lin ang="5400000" scaled="0"/>
        </a:gradFill>
      </dgm:spPr>
      <dgm:t>
        <a:bodyPr/>
        <a:lstStyle/>
        <a:p>
          <a:r>
            <a:rPr lang="en-US" b="1" i="0" dirty="0">
              <a:solidFill>
                <a:srgbClr val="0070C0"/>
              </a:solidFill>
            </a:rPr>
            <a:t>1-Increased efficiency and productivity</a:t>
          </a:r>
          <a:r>
            <a:rPr lang="en-US" b="0" i="0" dirty="0"/>
            <a:t>.</a:t>
          </a:r>
          <a:endParaRPr lang="en-US" dirty="0"/>
        </a:p>
      </dgm:t>
    </dgm:pt>
    <dgm:pt modelId="{37B5463F-2448-4FEC-B587-770AFC64F4F5}" type="parTrans" cxnId="{96F88DA4-0325-4FF6-9CC8-1148E6E56C36}">
      <dgm:prSet/>
      <dgm:spPr/>
      <dgm:t>
        <a:bodyPr/>
        <a:lstStyle/>
        <a:p>
          <a:endParaRPr lang="en-US"/>
        </a:p>
      </dgm:t>
    </dgm:pt>
    <dgm:pt modelId="{E4620592-9A2B-45FF-B124-74D2F9473FFA}" type="sibTrans" cxnId="{96F88DA4-0325-4FF6-9CC8-1148E6E56C36}">
      <dgm:prSet/>
      <dgm:spPr/>
      <dgm:t>
        <a:bodyPr/>
        <a:lstStyle/>
        <a:p>
          <a:endParaRPr lang="en-US"/>
        </a:p>
      </dgm:t>
    </dgm:pt>
    <dgm:pt modelId="{3C9D3648-EE08-42D4-9DB1-B5784FDABB2A}">
      <dgm:prSet phldrT="[Text]"/>
      <dgm:spPr>
        <a:gradFill rotWithShape="0">
          <a:gsLst>
            <a:gs pos="50000">
              <a:schemeClr val="accent1">
                <a:lumMod val="60000"/>
                <a:lumOff val="40000"/>
              </a:schemeClr>
            </a:gs>
            <a:gs pos="7000">
              <a:schemeClr val="accent1">
                <a:lumMod val="60000"/>
                <a:lumOff val="40000"/>
              </a:schemeClr>
            </a:gs>
            <a:gs pos="100000">
              <a:schemeClr val="accent1">
                <a:lumMod val="75000"/>
              </a:schemeClr>
            </a:gs>
          </a:gsLst>
          <a:lin ang="5400000" scaled="0"/>
        </a:gradFill>
      </dgm:spPr>
      <dgm:t>
        <a:bodyPr/>
        <a:lstStyle/>
        <a:p>
          <a:r>
            <a:rPr lang="en-US" b="1" i="0" dirty="0">
              <a:solidFill>
                <a:srgbClr val="0070C0"/>
              </a:solidFill>
            </a:rPr>
            <a:t>2-It saves time and reduces costs.</a:t>
          </a:r>
          <a:endParaRPr lang="en-US" dirty="0">
            <a:solidFill>
              <a:srgbClr val="0070C0"/>
            </a:solidFill>
          </a:endParaRPr>
        </a:p>
      </dgm:t>
    </dgm:pt>
    <dgm:pt modelId="{10B1ED80-6F53-4C60-829D-8CAE1DE7F6AE}" type="parTrans" cxnId="{7200A7A8-7000-42C5-8CE2-9B132B2B08D3}">
      <dgm:prSet/>
      <dgm:spPr/>
      <dgm:t>
        <a:bodyPr/>
        <a:lstStyle/>
        <a:p>
          <a:endParaRPr lang="en-US"/>
        </a:p>
      </dgm:t>
    </dgm:pt>
    <dgm:pt modelId="{296DFCC9-FD7E-4D16-A6DA-3DFE31D5B9EA}" type="sibTrans" cxnId="{7200A7A8-7000-42C5-8CE2-9B132B2B08D3}">
      <dgm:prSet/>
      <dgm:spPr/>
      <dgm:t>
        <a:bodyPr/>
        <a:lstStyle/>
        <a:p>
          <a:endParaRPr lang="en-US"/>
        </a:p>
      </dgm:t>
    </dgm:pt>
    <dgm:pt modelId="{77F88427-29B5-4316-B318-430E62CD76B7}">
      <dgm:prSet phldrT="[Text]"/>
      <dgm:spPr>
        <a:gradFill rotWithShape="0">
          <a:gsLst>
            <a:gs pos="50000">
              <a:schemeClr val="accent1">
                <a:lumMod val="60000"/>
                <a:lumOff val="40000"/>
              </a:schemeClr>
            </a:gs>
            <a:gs pos="0">
              <a:schemeClr val="accent1">
                <a:lumMod val="60000"/>
                <a:lumOff val="40000"/>
              </a:schemeClr>
            </a:gs>
            <a:gs pos="100000">
              <a:schemeClr val="accent1">
                <a:lumMod val="75000"/>
              </a:schemeClr>
            </a:gs>
          </a:gsLst>
          <a:lin ang="5400000" scaled="0"/>
        </a:gradFill>
      </dgm:spPr>
      <dgm:t>
        <a:bodyPr/>
        <a:lstStyle/>
        <a:p>
          <a:r>
            <a:rPr lang="en-US" b="1" i="0" dirty="0">
              <a:solidFill>
                <a:srgbClr val="0070C0"/>
              </a:solidFill>
            </a:rPr>
            <a:t>3-Improved satisfaction for customer service agents and customers.</a:t>
          </a:r>
          <a:endParaRPr lang="en-US" dirty="0">
            <a:solidFill>
              <a:srgbClr val="0070C0"/>
            </a:solidFill>
          </a:endParaRPr>
        </a:p>
      </dgm:t>
    </dgm:pt>
    <dgm:pt modelId="{EC35ACF7-3143-4166-AA2F-B00E824E9591}" type="parTrans" cxnId="{800F7202-FE7A-4737-BD63-F6037C844196}">
      <dgm:prSet/>
      <dgm:spPr/>
      <dgm:t>
        <a:bodyPr/>
        <a:lstStyle/>
        <a:p>
          <a:endParaRPr lang="en-US"/>
        </a:p>
      </dgm:t>
    </dgm:pt>
    <dgm:pt modelId="{80593DA3-ABC0-479B-9C3F-43AB8CC67001}" type="sibTrans" cxnId="{800F7202-FE7A-4737-BD63-F6037C844196}">
      <dgm:prSet/>
      <dgm:spPr/>
      <dgm:t>
        <a:bodyPr/>
        <a:lstStyle/>
        <a:p>
          <a:endParaRPr lang="en-US"/>
        </a:p>
      </dgm:t>
    </dgm:pt>
    <dgm:pt modelId="{CAA5B3B3-E90B-43AF-89B2-A73620889337}" type="pres">
      <dgm:prSet presAssocID="{C0D084BF-71E8-4AF4-9E51-0D9168B3A37C}" presName="cycle" presStyleCnt="0">
        <dgm:presLayoutVars>
          <dgm:chMax val="1"/>
          <dgm:dir/>
          <dgm:animLvl val="ctr"/>
          <dgm:resizeHandles val="exact"/>
        </dgm:presLayoutVars>
      </dgm:prSet>
      <dgm:spPr/>
    </dgm:pt>
    <dgm:pt modelId="{70243C3E-6DA6-41F5-B0FE-2D700FF27729}" type="pres">
      <dgm:prSet presAssocID="{6354E77C-DAB5-4CA5-A74F-C3FA98536CAE}" presName="centerShape" presStyleLbl="node0" presStyleIdx="0" presStyleCnt="1"/>
      <dgm:spPr/>
    </dgm:pt>
    <dgm:pt modelId="{AFEA7317-965E-461A-99E0-24D21C955432}" type="pres">
      <dgm:prSet presAssocID="{37B5463F-2448-4FEC-B587-770AFC64F4F5}" presName="parTrans" presStyleLbl="bgSibTrans2D1" presStyleIdx="0" presStyleCnt="3"/>
      <dgm:spPr/>
    </dgm:pt>
    <dgm:pt modelId="{AA9F7675-893D-4FA7-9F77-A5455F3F9802}" type="pres">
      <dgm:prSet presAssocID="{6842B9CA-62C9-4F2B-8963-3DEE43B19A78}" presName="node" presStyleLbl="node1" presStyleIdx="0" presStyleCnt="3">
        <dgm:presLayoutVars>
          <dgm:bulletEnabled val="1"/>
        </dgm:presLayoutVars>
      </dgm:prSet>
      <dgm:spPr/>
    </dgm:pt>
    <dgm:pt modelId="{BCA75CBA-E13C-4C4A-8D76-ADCBB7F769B6}" type="pres">
      <dgm:prSet presAssocID="{10B1ED80-6F53-4C60-829D-8CAE1DE7F6AE}" presName="parTrans" presStyleLbl="bgSibTrans2D1" presStyleIdx="1" presStyleCnt="3"/>
      <dgm:spPr/>
    </dgm:pt>
    <dgm:pt modelId="{D15CA111-FDC3-4F5B-A74A-9EBBC6425A5A}" type="pres">
      <dgm:prSet presAssocID="{3C9D3648-EE08-42D4-9DB1-B5784FDABB2A}" presName="node" presStyleLbl="node1" presStyleIdx="1" presStyleCnt="3">
        <dgm:presLayoutVars>
          <dgm:bulletEnabled val="1"/>
        </dgm:presLayoutVars>
      </dgm:prSet>
      <dgm:spPr/>
    </dgm:pt>
    <dgm:pt modelId="{9DB05455-5002-49C7-928C-4A519BC966BF}" type="pres">
      <dgm:prSet presAssocID="{EC35ACF7-3143-4166-AA2F-B00E824E9591}" presName="parTrans" presStyleLbl="bgSibTrans2D1" presStyleIdx="2" presStyleCnt="3"/>
      <dgm:spPr/>
    </dgm:pt>
    <dgm:pt modelId="{83C283BD-08D7-4CBA-8B09-7D56C2462973}" type="pres">
      <dgm:prSet presAssocID="{77F88427-29B5-4316-B318-430E62CD76B7}" presName="node" presStyleLbl="node1" presStyleIdx="2" presStyleCnt="3">
        <dgm:presLayoutVars>
          <dgm:bulletEnabled val="1"/>
        </dgm:presLayoutVars>
      </dgm:prSet>
      <dgm:spPr/>
    </dgm:pt>
  </dgm:ptLst>
  <dgm:cxnLst>
    <dgm:cxn modelId="{800F7202-FE7A-4737-BD63-F6037C844196}" srcId="{6354E77C-DAB5-4CA5-A74F-C3FA98536CAE}" destId="{77F88427-29B5-4316-B318-430E62CD76B7}" srcOrd="2" destOrd="0" parTransId="{EC35ACF7-3143-4166-AA2F-B00E824E9591}" sibTransId="{80593DA3-ABC0-479B-9C3F-43AB8CC67001}"/>
    <dgm:cxn modelId="{BD62DE03-3E38-4025-91D3-4079E4A93C0B}" type="presOf" srcId="{6842B9CA-62C9-4F2B-8963-3DEE43B19A78}" destId="{AA9F7675-893D-4FA7-9F77-A5455F3F9802}" srcOrd="0" destOrd="0" presId="urn:microsoft.com/office/officeart/2005/8/layout/radial4"/>
    <dgm:cxn modelId="{60D92620-7837-4413-9B1D-B62B8F98FBC1}" type="presOf" srcId="{10B1ED80-6F53-4C60-829D-8CAE1DE7F6AE}" destId="{BCA75CBA-E13C-4C4A-8D76-ADCBB7F769B6}" srcOrd="0" destOrd="0" presId="urn:microsoft.com/office/officeart/2005/8/layout/radial4"/>
    <dgm:cxn modelId="{51F71540-E4BA-4731-8293-B24DD1527A9E}" srcId="{C0D084BF-71E8-4AF4-9E51-0D9168B3A37C}" destId="{6354E77C-DAB5-4CA5-A74F-C3FA98536CAE}" srcOrd="0" destOrd="0" parTransId="{84EE6690-C409-49A4-B320-87DEC8CAB5DC}" sibTransId="{14F29197-78E7-40DB-8251-9F74FE22354C}"/>
    <dgm:cxn modelId="{B255B068-10AE-4D3E-BC5C-E3E1E8D190BA}" type="presOf" srcId="{C0D084BF-71E8-4AF4-9E51-0D9168B3A37C}" destId="{CAA5B3B3-E90B-43AF-89B2-A73620889337}" srcOrd="0" destOrd="0" presId="urn:microsoft.com/office/officeart/2005/8/layout/radial4"/>
    <dgm:cxn modelId="{7882D774-A9C2-403C-B1B2-19523F48D825}" type="presOf" srcId="{3C9D3648-EE08-42D4-9DB1-B5784FDABB2A}" destId="{D15CA111-FDC3-4F5B-A74A-9EBBC6425A5A}" srcOrd="0" destOrd="0" presId="urn:microsoft.com/office/officeart/2005/8/layout/radial4"/>
    <dgm:cxn modelId="{145E2BA2-79C6-46A3-8CF3-6DCE610888DD}" type="presOf" srcId="{77F88427-29B5-4316-B318-430E62CD76B7}" destId="{83C283BD-08D7-4CBA-8B09-7D56C2462973}" srcOrd="0" destOrd="0" presId="urn:microsoft.com/office/officeart/2005/8/layout/radial4"/>
    <dgm:cxn modelId="{96F88DA4-0325-4FF6-9CC8-1148E6E56C36}" srcId="{6354E77C-DAB5-4CA5-A74F-C3FA98536CAE}" destId="{6842B9CA-62C9-4F2B-8963-3DEE43B19A78}" srcOrd="0" destOrd="0" parTransId="{37B5463F-2448-4FEC-B587-770AFC64F4F5}" sibTransId="{E4620592-9A2B-45FF-B124-74D2F9473FFA}"/>
    <dgm:cxn modelId="{7200A7A8-7000-42C5-8CE2-9B132B2B08D3}" srcId="{6354E77C-DAB5-4CA5-A74F-C3FA98536CAE}" destId="{3C9D3648-EE08-42D4-9DB1-B5784FDABB2A}" srcOrd="1" destOrd="0" parTransId="{10B1ED80-6F53-4C60-829D-8CAE1DE7F6AE}" sibTransId="{296DFCC9-FD7E-4D16-A6DA-3DFE31D5B9EA}"/>
    <dgm:cxn modelId="{32297CAB-11FC-480C-93F2-112AE9DA57E2}" type="presOf" srcId="{EC35ACF7-3143-4166-AA2F-B00E824E9591}" destId="{9DB05455-5002-49C7-928C-4A519BC966BF}" srcOrd="0" destOrd="0" presId="urn:microsoft.com/office/officeart/2005/8/layout/radial4"/>
    <dgm:cxn modelId="{495149EE-9E60-43A1-93D9-084DBE4C07B4}" type="presOf" srcId="{37B5463F-2448-4FEC-B587-770AFC64F4F5}" destId="{AFEA7317-965E-461A-99E0-24D21C955432}" srcOrd="0" destOrd="0" presId="urn:microsoft.com/office/officeart/2005/8/layout/radial4"/>
    <dgm:cxn modelId="{6DCF5FFB-4F85-448F-82CF-138F6C7AB7A3}" type="presOf" srcId="{6354E77C-DAB5-4CA5-A74F-C3FA98536CAE}" destId="{70243C3E-6DA6-41F5-B0FE-2D700FF27729}" srcOrd="0" destOrd="0" presId="urn:microsoft.com/office/officeart/2005/8/layout/radial4"/>
    <dgm:cxn modelId="{E7046493-7C5A-4AAC-BD0A-A895EAFAA7F8}" type="presParOf" srcId="{CAA5B3B3-E90B-43AF-89B2-A73620889337}" destId="{70243C3E-6DA6-41F5-B0FE-2D700FF27729}" srcOrd="0" destOrd="0" presId="urn:microsoft.com/office/officeart/2005/8/layout/radial4"/>
    <dgm:cxn modelId="{B74BDA94-2BD3-43C0-87E0-E225A3002A8F}" type="presParOf" srcId="{CAA5B3B3-E90B-43AF-89B2-A73620889337}" destId="{AFEA7317-965E-461A-99E0-24D21C955432}" srcOrd="1" destOrd="0" presId="urn:microsoft.com/office/officeart/2005/8/layout/radial4"/>
    <dgm:cxn modelId="{780887D6-24FC-4401-AD3C-DFA7DC679094}" type="presParOf" srcId="{CAA5B3B3-E90B-43AF-89B2-A73620889337}" destId="{AA9F7675-893D-4FA7-9F77-A5455F3F9802}" srcOrd="2" destOrd="0" presId="urn:microsoft.com/office/officeart/2005/8/layout/radial4"/>
    <dgm:cxn modelId="{7DD65C53-DE88-479B-AEA7-FD1C831E8EB2}" type="presParOf" srcId="{CAA5B3B3-E90B-43AF-89B2-A73620889337}" destId="{BCA75CBA-E13C-4C4A-8D76-ADCBB7F769B6}" srcOrd="3" destOrd="0" presId="urn:microsoft.com/office/officeart/2005/8/layout/radial4"/>
    <dgm:cxn modelId="{2D35E7D2-BCE8-4276-8157-266F2FBBC3C1}" type="presParOf" srcId="{CAA5B3B3-E90B-43AF-89B2-A73620889337}" destId="{D15CA111-FDC3-4F5B-A74A-9EBBC6425A5A}" srcOrd="4" destOrd="0" presId="urn:microsoft.com/office/officeart/2005/8/layout/radial4"/>
    <dgm:cxn modelId="{306152E8-8428-4888-9868-B7FD321ED001}" type="presParOf" srcId="{CAA5B3B3-E90B-43AF-89B2-A73620889337}" destId="{9DB05455-5002-49C7-928C-4A519BC966BF}" srcOrd="5" destOrd="0" presId="urn:microsoft.com/office/officeart/2005/8/layout/radial4"/>
    <dgm:cxn modelId="{ECD403E2-F928-4BF1-8098-BFF1A9542E72}" type="presParOf" srcId="{CAA5B3B3-E90B-43AF-89B2-A73620889337}" destId="{83C283BD-08D7-4CBA-8B09-7D56C2462973}" srcOrd="6" destOrd="0" presId="urn:microsoft.com/office/officeart/2005/8/layout/radial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BFD7FC-F632-44DF-8046-D16146572C4B}">
      <dsp:nvSpPr>
        <dsp:cNvPr id="0" name=""/>
        <dsp:cNvSpPr/>
      </dsp:nvSpPr>
      <dsp:spPr>
        <a:xfrm>
          <a:off x="4588845" y="2123111"/>
          <a:ext cx="2929101" cy="2540059"/>
        </a:xfrm>
        <a:prstGeom prst="ellipse">
          <a:avLst/>
        </a:prstGeom>
        <a:gradFill rotWithShape="0">
          <a:gsLst>
            <a:gs pos="0">
              <a:schemeClr val="accent1">
                <a:hueOff val="0"/>
                <a:satOff val="0"/>
                <a:lumOff val="0"/>
                <a:alphaOff val="0"/>
                <a:tint val="60000"/>
                <a:lumMod val="110000"/>
              </a:schemeClr>
            </a:gs>
            <a:gs pos="100000">
              <a:schemeClr val="accent1">
                <a:hueOff val="0"/>
                <a:satOff val="0"/>
                <a:lumOff val="0"/>
                <a:alphaOff val="0"/>
                <a:tint val="82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en-US" sz="3200" b="1" i="0" kern="1200" dirty="0"/>
            <a:t>Sentiment analysis benefits:</a:t>
          </a:r>
          <a:endParaRPr lang="en-US" sz="3200" b="1" kern="1200" dirty="0"/>
        </a:p>
      </dsp:txBody>
      <dsp:txXfrm>
        <a:off x="5017802" y="2495094"/>
        <a:ext cx="2071187" cy="1796093"/>
      </dsp:txXfrm>
    </dsp:sp>
    <dsp:sp modelId="{133BB370-1D72-4F54-B3BD-56CA377DA29C}">
      <dsp:nvSpPr>
        <dsp:cNvPr id="0" name=""/>
        <dsp:cNvSpPr/>
      </dsp:nvSpPr>
      <dsp:spPr>
        <a:xfrm rot="16200000">
          <a:off x="5964644" y="1657574"/>
          <a:ext cx="177504" cy="606206"/>
        </a:xfrm>
        <a:prstGeom prst="rightArrow">
          <a:avLst>
            <a:gd name="adj1" fmla="val 60000"/>
            <a:gd name="adj2" fmla="val 50000"/>
          </a:avLst>
        </a:prstGeom>
        <a:gradFill rotWithShape="0">
          <a:gsLst>
            <a:gs pos="0">
              <a:schemeClr val="accent1">
                <a:tint val="60000"/>
                <a:hueOff val="0"/>
                <a:satOff val="0"/>
                <a:lumOff val="0"/>
                <a:alphaOff val="0"/>
                <a:tint val="60000"/>
                <a:lumMod val="110000"/>
              </a:schemeClr>
            </a:gs>
            <a:gs pos="100000">
              <a:schemeClr val="accent1">
                <a:tint val="60000"/>
                <a:hueOff val="0"/>
                <a:satOff val="0"/>
                <a:lumOff val="0"/>
                <a:alphaOff val="0"/>
                <a:tint val="82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5991270" y="1805441"/>
        <a:ext cx="124253" cy="363724"/>
      </dsp:txXfrm>
    </dsp:sp>
    <dsp:sp modelId="{8C01C74A-CF64-45AA-A87D-40EEF7710B37}">
      <dsp:nvSpPr>
        <dsp:cNvPr id="0" name=""/>
        <dsp:cNvSpPr/>
      </dsp:nvSpPr>
      <dsp:spPr>
        <a:xfrm>
          <a:off x="4774487" y="5236"/>
          <a:ext cx="2557817" cy="1782960"/>
        </a:xfrm>
        <a:prstGeom prst="ellipse">
          <a:avLst/>
        </a:prstGeom>
        <a:gradFill rotWithShape="0">
          <a:gsLst>
            <a:gs pos="0">
              <a:schemeClr val="accent1">
                <a:hueOff val="0"/>
                <a:satOff val="0"/>
                <a:lumOff val="0"/>
                <a:alphaOff val="0"/>
                <a:tint val="60000"/>
                <a:lumMod val="110000"/>
              </a:schemeClr>
            </a:gs>
            <a:gs pos="100000">
              <a:schemeClr val="accent1">
                <a:hueOff val="0"/>
                <a:satOff val="0"/>
                <a:lumOff val="0"/>
                <a:alphaOff val="0"/>
                <a:tint val="82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t>👍</a:t>
          </a:r>
        </a:p>
        <a:p>
          <a:pPr marL="0" lvl="0" indent="0" algn="ctr" defTabSz="800100">
            <a:lnSpc>
              <a:spcPct val="90000"/>
            </a:lnSpc>
            <a:spcBef>
              <a:spcPct val="0"/>
            </a:spcBef>
            <a:spcAft>
              <a:spcPct val="35000"/>
            </a:spcAft>
            <a:buNone/>
          </a:pPr>
          <a:r>
            <a:rPr lang="en-US" sz="1800" b="1" i="0" kern="1200" dirty="0"/>
            <a:t>Quickly detect negative comments &amp; respond instantly</a:t>
          </a:r>
          <a:endParaRPr lang="en-US" sz="1800" b="1" kern="1200" dirty="0"/>
        </a:p>
      </dsp:txBody>
      <dsp:txXfrm>
        <a:off x="5149071" y="266344"/>
        <a:ext cx="1808649" cy="1260744"/>
      </dsp:txXfrm>
    </dsp:sp>
    <dsp:sp modelId="{39F8FF41-2BFC-404F-83BF-4213FCCF49F0}">
      <dsp:nvSpPr>
        <dsp:cNvPr id="0" name=""/>
        <dsp:cNvSpPr/>
      </dsp:nvSpPr>
      <dsp:spPr>
        <a:xfrm>
          <a:off x="7530087" y="3090037"/>
          <a:ext cx="29247" cy="606206"/>
        </a:xfrm>
        <a:prstGeom prst="rightArrow">
          <a:avLst>
            <a:gd name="adj1" fmla="val 60000"/>
            <a:gd name="adj2" fmla="val 50000"/>
          </a:avLst>
        </a:prstGeom>
        <a:gradFill rotWithShape="0">
          <a:gsLst>
            <a:gs pos="0">
              <a:schemeClr val="accent1">
                <a:tint val="60000"/>
                <a:hueOff val="0"/>
                <a:satOff val="0"/>
                <a:lumOff val="0"/>
                <a:alphaOff val="0"/>
                <a:tint val="60000"/>
                <a:lumMod val="110000"/>
              </a:schemeClr>
            </a:gs>
            <a:gs pos="100000">
              <a:schemeClr val="accent1">
                <a:tint val="60000"/>
                <a:hueOff val="0"/>
                <a:satOff val="0"/>
                <a:lumOff val="0"/>
                <a:alphaOff val="0"/>
                <a:tint val="82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7530087" y="3211278"/>
        <a:ext cx="20473" cy="363724"/>
      </dsp:txXfrm>
    </dsp:sp>
    <dsp:sp modelId="{81910E47-7724-4D71-9CA8-0A4D26AA9524}">
      <dsp:nvSpPr>
        <dsp:cNvPr id="0" name=""/>
        <dsp:cNvSpPr/>
      </dsp:nvSpPr>
      <dsp:spPr>
        <a:xfrm>
          <a:off x="7573131" y="2527335"/>
          <a:ext cx="1953376" cy="1731611"/>
        </a:xfrm>
        <a:prstGeom prst="ellipse">
          <a:avLst/>
        </a:prstGeom>
        <a:gradFill rotWithShape="0">
          <a:gsLst>
            <a:gs pos="0">
              <a:schemeClr val="accent1">
                <a:hueOff val="0"/>
                <a:satOff val="0"/>
                <a:lumOff val="0"/>
                <a:alphaOff val="0"/>
                <a:tint val="60000"/>
                <a:lumMod val="110000"/>
              </a:schemeClr>
            </a:gs>
            <a:gs pos="100000">
              <a:schemeClr val="accent1">
                <a:hueOff val="0"/>
                <a:satOff val="0"/>
                <a:lumOff val="0"/>
                <a:alphaOff val="0"/>
                <a:tint val="82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i="0" kern="1200" dirty="0"/>
            <a:t>👍</a:t>
          </a:r>
        </a:p>
        <a:p>
          <a:pPr marL="0" lvl="0" indent="0" algn="ctr" defTabSz="800100">
            <a:lnSpc>
              <a:spcPct val="90000"/>
            </a:lnSpc>
            <a:spcBef>
              <a:spcPct val="0"/>
            </a:spcBef>
            <a:spcAft>
              <a:spcPct val="35000"/>
            </a:spcAft>
            <a:buNone/>
          </a:pPr>
          <a:r>
            <a:rPr lang="en-US" sz="1800" b="1" i="0" kern="1200" dirty="0"/>
            <a:t>Take on 20% higher data volume</a:t>
          </a:r>
          <a:endParaRPr lang="en-US" sz="1800" b="1" kern="1200" dirty="0"/>
        </a:p>
      </dsp:txBody>
      <dsp:txXfrm>
        <a:off x="7859196" y="2780924"/>
        <a:ext cx="1381246" cy="1224433"/>
      </dsp:txXfrm>
    </dsp:sp>
    <dsp:sp modelId="{4F3E408E-9930-40F6-ABED-FAA8C64092EF}">
      <dsp:nvSpPr>
        <dsp:cNvPr id="0" name=""/>
        <dsp:cNvSpPr/>
      </dsp:nvSpPr>
      <dsp:spPr>
        <a:xfrm rot="5400000">
          <a:off x="5964644" y="4522500"/>
          <a:ext cx="177504" cy="606206"/>
        </a:xfrm>
        <a:prstGeom prst="rightArrow">
          <a:avLst>
            <a:gd name="adj1" fmla="val 60000"/>
            <a:gd name="adj2" fmla="val 50000"/>
          </a:avLst>
        </a:prstGeom>
        <a:gradFill rotWithShape="0">
          <a:gsLst>
            <a:gs pos="0">
              <a:schemeClr val="accent1">
                <a:tint val="60000"/>
                <a:hueOff val="0"/>
                <a:satOff val="0"/>
                <a:lumOff val="0"/>
                <a:alphaOff val="0"/>
                <a:tint val="60000"/>
                <a:lumMod val="110000"/>
              </a:schemeClr>
            </a:gs>
            <a:gs pos="100000">
              <a:schemeClr val="accent1">
                <a:tint val="60000"/>
                <a:hueOff val="0"/>
                <a:satOff val="0"/>
                <a:lumOff val="0"/>
                <a:alphaOff val="0"/>
                <a:tint val="82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5991270" y="4617116"/>
        <a:ext cx="124253" cy="363724"/>
      </dsp:txXfrm>
    </dsp:sp>
    <dsp:sp modelId="{8E3FAEF4-6772-4F17-8BCC-455C57E4B157}">
      <dsp:nvSpPr>
        <dsp:cNvPr id="0" name=""/>
        <dsp:cNvSpPr/>
      </dsp:nvSpPr>
      <dsp:spPr>
        <a:xfrm>
          <a:off x="4646176" y="4998084"/>
          <a:ext cx="2814439" cy="1782960"/>
        </a:xfrm>
        <a:prstGeom prst="ellipse">
          <a:avLst/>
        </a:prstGeom>
        <a:gradFill rotWithShape="0">
          <a:gsLst>
            <a:gs pos="0">
              <a:schemeClr val="accent1">
                <a:hueOff val="0"/>
                <a:satOff val="0"/>
                <a:lumOff val="0"/>
                <a:alphaOff val="0"/>
                <a:tint val="60000"/>
                <a:lumMod val="110000"/>
              </a:schemeClr>
            </a:gs>
            <a:gs pos="100000">
              <a:schemeClr val="accent1">
                <a:hueOff val="0"/>
                <a:satOff val="0"/>
                <a:lumOff val="0"/>
                <a:alphaOff val="0"/>
                <a:tint val="82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i="0" kern="1200" dirty="0"/>
            <a:t>👍</a:t>
          </a:r>
        </a:p>
        <a:p>
          <a:pPr marL="0" lvl="0" indent="0" algn="ctr" defTabSz="711200">
            <a:lnSpc>
              <a:spcPct val="90000"/>
            </a:lnSpc>
            <a:spcBef>
              <a:spcPct val="0"/>
            </a:spcBef>
            <a:spcAft>
              <a:spcPct val="35000"/>
            </a:spcAft>
            <a:buNone/>
          </a:pPr>
          <a:r>
            <a:rPr lang="en-US" sz="1600" b="1" i="0" kern="1200" dirty="0"/>
            <a:t>Monitor sentiment about your brand, product, or service in real time</a:t>
          </a:r>
          <a:endParaRPr lang="en-US" sz="1600" b="1" kern="1200" dirty="0"/>
        </a:p>
      </dsp:txBody>
      <dsp:txXfrm>
        <a:off x="5058341" y="5259192"/>
        <a:ext cx="1990109" cy="1260744"/>
      </dsp:txXfrm>
    </dsp:sp>
    <dsp:sp modelId="{7E03E1F3-B0EA-4836-B397-6C6DD829A774}">
      <dsp:nvSpPr>
        <dsp:cNvPr id="0" name=""/>
        <dsp:cNvSpPr/>
      </dsp:nvSpPr>
      <dsp:spPr>
        <a:xfrm rot="10800000">
          <a:off x="4483550" y="3090037"/>
          <a:ext cx="74408" cy="606206"/>
        </a:xfrm>
        <a:prstGeom prst="rightArrow">
          <a:avLst>
            <a:gd name="adj1" fmla="val 60000"/>
            <a:gd name="adj2" fmla="val 50000"/>
          </a:avLst>
        </a:prstGeom>
        <a:gradFill rotWithShape="0">
          <a:gsLst>
            <a:gs pos="0">
              <a:schemeClr val="accent1">
                <a:tint val="60000"/>
                <a:hueOff val="0"/>
                <a:satOff val="0"/>
                <a:lumOff val="0"/>
                <a:alphaOff val="0"/>
                <a:tint val="60000"/>
                <a:lumMod val="110000"/>
              </a:schemeClr>
            </a:gs>
            <a:gs pos="100000">
              <a:schemeClr val="accent1">
                <a:tint val="60000"/>
                <a:hueOff val="0"/>
                <a:satOff val="0"/>
                <a:lumOff val="0"/>
                <a:alphaOff val="0"/>
                <a:tint val="82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rot="10800000">
        <a:off x="4505872" y="3211278"/>
        <a:ext cx="52086" cy="363724"/>
      </dsp:txXfrm>
    </dsp:sp>
    <dsp:sp modelId="{97D2CDEF-7372-4357-9661-07AE1C17D9ED}">
      <dsp:nvSpPr>
        <dsp:cNvPr id="0" name=""/>
        <dsp:cNvSpPr/>
      </dsp:nvSpPr>
      <dsp:spPr>
        <a:xfrm>
          <a:off x="2665491" y="2501660"/>
          <a:ext cx="1782960" cy="1782960"/>
        </a:xfrm>
        <a:prstGeom prst="ellipse">
          <a:avLst/>
        </a:prstGeom>
        <a:gradFill rotWithShape="0">
          <a:gsLst>
            <a:gs pos="0">
              <a:schemeClr val="accent1">
                <a:hueOff val="0"/>
                <a:satOff val="0"/>
                <a:lumOff val="0"/>
                <a:alphaOff val="0"/>
                <a:tint val="60000"/>
                <a:lumMod val="110000"/>
              </a:schemeClr>
            </a:gs>
            <a:gs pos="100000">
              <a:schemeClr val="accent1">
                <a:hueOff val="0"/>
                <a:satOff val="0"/>
                <a:lumOff val="0"/>
                <a:alphaOff val="0"/>
                <a:tint val="82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i="0" kern="1200" dirty="0"/>
            <a:t>👍</a:t>
          </a:r>
        </a:p>
        <a:p>
          <a:pPr marL="0" lvl="0" indent="0" algn="ctr" defTabSz="711200">
            <a:lnSpc>
              <a:spcPct val="90000"/>
            </a:lnSpc>
            <a:spcBef>
              <a:spcPct val="0"/>
            </a:spcBef>
            <a:spcAft>
              <a:spcPct val="35000"/>
            </a:spcAft>
            <a:buNone/>
          </a:pPr>
          <a:r>
            <a:rPr lang="en-US" sz="1600" b="1" i="0" kern="1200" dirty="0"/>
            <a:t>Improve response times to urgent queries by 65%</a:t>
          </a:r>
          <a:endParaRPr lang="en-US" sz="1600" b="1" kern="1200" dirty="0"/>
        </a:p>
      </dsp:txBody>
      <dsp:txXfrm>
        <a:off x="2926599" y="2762768"/>
        <a:ext cx="1260744" cy="12607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865C34-5E46-46D2-8347-4D239867B409}">
      <dsp:nvSpPr>
        <dsp:cNvPr id="0" name=""/>
        <dsp:cNvSpPr/>
      </dsp:nvSpPr>
      <dsp:spPr>
        <a:xfrm>
          <a:off x="1787769" y="1876308"/>
          <a:ext cx="1532373" cy="1532373"/>
        </a:xfrm>
        <a:prstGeom prst="roundRect">
          <a:avLst/>
        </a:prstGeom>
        <a:solidFill>
          <a:srgbClr val="FF9900"/>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889000">
            <a:lnSpc>
              <a:spcPct val="90000"/>
            </a:lnSpc>
            <a:spcBef>
              <a:spcPct val="0"/>
            </a:spcBef>
            <a:spcAft>
              <a:spcPct val="35000"/>
            </a:spcAft>
            <a:buNone/>
          </a:pPr>
          <a:r>
            <a:rPr lang="en-US" sz="2000" kern="1200" dirty="0"/>
            <a:t>Applications</a:t>
          </a:r>
        </a:p>
      </dsp:txBody>
      <dsp:txXfrm>
        <a:off x="1862573" y="1951112"/>
        <a:ext cx="1382765" cy="1382765"/>
      </dsp:txXfrm>
    </dsp:sp>
    <dsp:sp modelId="{BBBF9295-0E1A-4DDE-B56B-CDF18E3D9A7A}">
      <dsp:nvSpPr>
        <dsp:cNvPr id="0" name=""/>
        <dsp:cNvSpPr/>
      </dsp:nvSpPr>
      <dsp:spPr>
        <a:xfrm rot="16266204">
          <a:off x="2203836" y="1504337"/>
          <a:ext cx="744081" cy="0"/>
        </a:xfrm>
        <a:custGeom>
          <a:avLst/>
          <a:gdLst/>
          <a:ahLst/>
          <a:cxnLst/>
          <a:rect l="0" t="0" r="0" b="0"/>
          <a:pathLst>
            <a:path>
              <a:moveTo>
                <a:pt x="0" y="0"/>
              </a:moveTo>
              <a:lnTo>
                <a:pt x="744081" y="0"/>
              </a:lnTo>
            </a:path>
          </a:pathLst>
        </a:custGeom>
        <a:noFill/>
        <a:ln w="15875" cap="flat"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167738E2-EEC0-4CFA-9CB7-8DD27C2D5D0F}">
      <dsp:nvSpPr>
        <dsp:cNvPr id="0" name=""/>
        <dsp:cNvSpPr/>
      </dsp:nvSpPr>
      <dsp:spPr>
        <a:xfrm>
          <a:off x="2079583" y="105675"/>
          <a:ext cx="1026690" cy="1026690"/>
        </a:xfrm>
        <a:prstGeom prst="roundRect">
          <a:avLst/>
        </a:prstGeom>
        <a:solidFill>
          <a:srgbClr val="FF3399"/>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US" sz="1600" kern="1200" dirty="0"/>
            <a:t>Customer feedback</a:t>
          </a:r>
        </a:p>
      </dsp:txBody>
      <dsp:txXfrm>
        <a:off x="2129702" y="155794"/>
        <a:ext cx="926452" cy="926452"/>
      </dsp:txXfrm>
    </dsp:sp>
    <dsp:sp modelId="{AAFB234C-D532-4812-AF80-534F362A090C}">
      <dsp:nvSpPr>
        <dsp:cNvPr id="0" name=""/>
        <dsp:cNvSpPr/>
      </dsp:nvSpPr>
      <dsp:spPr>
        <a:xfrm rot="5400000">
          <a:off x="2173636" y="3789002"/>
          <a:ext cx="760639" cy="0"/>
        </a:xfrm>
        <a:custGeom>
          <a:avLst/>
          <a:gdLst/>
          <a:ahLst/>
          <a:cxnLst/>
          <a:rect l="0" t="0" r="0" b="0"/>
          <a:pathLst>
            <a:path>
              <a:moveTo>
                <a:pt x="0" y="0"/>
              </a:moveTo>
              <a:lnTo>
                <a:pt x="760639" y="0"/>
              </a:lnTo>
            </a:path>
          </a:pathLst>
        </a:custGeom>
        <a:noFill/>
        <a:ln w="15875" cap="flat"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0EA078D7-1810-43DE-84AB-A01476B7CAF6}">
      <dsp:nvSpPr>
        <dsp:cNvPr id="0" name=""/>
        <dsp:cNvSpPr/>
      </dsp:nvSpPr>
      <dsp:spPr>
        <a:xfrm>
          <a:off x="2040610" y="4169322"/>
          <a:ext cx="1026690" cy="1026690"/>
        </a:xfrm>
        <a:prstGeom prst="roundRect">
          <a:avLst/>
        </a:prstGeom>
        <a:solidFill>
          <a:srgbClr val="FF3399"/>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US" sz="1600" kern="1200" dirty="0"/>
            <a:t>Customer Service</a:t>
          </a:r>
        </a:p>
      </dsp:txBody>
      <dsp:txXfrm>
        <a:off x="2090729" y="4219441"/>
        <a:ext cx="926452" cy="92645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243C3E-6DA6-41F5-B0FE-2D700FF27729}">
      <dsp:nvSpPr>
        <dsp:cNvPr id="0" name=""/>
        <dsp:cNvSpPr/>
      </dsp:nvSpPr>
      <dsp:spPr>
        <a:xfrm>
          <a:off x="4530447" y="3726796"/>
          <a:ext cx="3131105" cy="3131105"/>
        </a:xfrm>
        <a:prstGeom prst="ellipse">
          <a:avLst/>
        </a:prstGeom>
        <a:gradFill rotWithShape="0">
          <a:gsLst>
            <a:gs pos="50000">
              <a:schemeClr val="tx2">
                <a:lumMod val="25000"/>
                <a:lumOff val="75000"/>
              </a:schemeClr>
            </a:gs>
            <a:gs pos="0">
              <a:schemeClr val="tx2">
                <a:lumMod val="10000"/>
                <a:lumOff val="90000"/>
              </a:schemeClr>
            </a:gs>
            <a:gs pos="100000">
              <a:schemeClr val="tx2">
                <a:lumMod val="50000"/>
                <a:lumOff val="50000"/>
              </a:schemeClr>
            </a:gs>
          </a:gsLst>
          <a:lin ang="5400000" scaled="0"/>
        </a:gra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i="0" kern="1200" dirty="0">
              <a:solidFill>
                <a:srgbClr val="FF0000"/>
              </a:solidFill>
              <a:effectLst>
                <a:outerShdw blurRad="38100" dist="38100" dir="2700000" algn="tl">
                  <a:srgbClr val="000000">
                    <a:alpha val="43137"/>
                  </a:srgbClr>
                </a:outerShdw>
              </a:effectLst>
            </a:rPr>
            <a:t>Some of the greatest advantages of automated ticket routing are:</a:t>
          </a:r>
          <a:endParaRPr lang="en-US" sz="2800" b="1" kern="1200" dirty="0">
            <a:solidFill>
              <a:srgbClr val="FF0000"/>
            </a:solidFill>
            <a:effectLst>
              <a:outerShdw blurRad="38100" dist="38100" dir="2700000" algn="tl">
                <a:srgbClr val="000000">
                  <a:alpha val="43137"/>
                </a:srgbClr>
              </a:outerShdw>
            </a:effectLst>
          </a:endParaRPr>
        </a:p>
      </dsp:txBody>
      <dsp:txXfrm>
        <a:off x="4988987" y="4185336"/>
        <a:ext cx="2214025" cy="2214025"/>
      </dsp:txXfrm>
    </dsp:sp>
    <dsp:sp modelId="{AFEA7317-965E-461A-99E0-24D21C955432}">
      <dsp:nvSpPr>
        <dsp:cNvPr id="0" name=""/>
        <dsp:cNvSpPr/>
      </dsp:nvSpPr>
      <dsp:spPr>
        <a:xfrm rot="12900000">
          <a:off x="2518706" y="3180640"/>
          <a:ext cx="2397351" cy="892365"/>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A9F7675-893D-4FA7-9F77-A5455F3F9802}">
      <dsp:nvSpPr>
        <dsp:cNvPr id="0" name=""/>
        <dsp:cNvSpPr/>
      </dsp:nvSpPr>
      <dsp:spPr>
        <a:xfrm>
          <a:off x="1248209" y="1749471"/>
          <a:ext cx="2974550" cy="2379640"/>
        </a:xfrm>
        <a:prstGeom prst="roundRect">
          <a:avLst>
            <a:gd name="adj" fmla="val 10000"/>
          </a:avLst>
        </a:prstGeom>
        <a:gradFill rotWithShape="0">
          <a:gsLst>
            <a:gs pos="50000">
              <a:schemeClr val="accent1">
                <a:lumMod val="60000"/>
                <a:lumOff val="40000"/>
              </a:schemeClr>
            </a:gs>
            <a:gs pos="0">
              <a:schemeClr val="accent1">
                <a:lumMod val="60000"/>
                <a:lumOff val="40000"/>
              </a:schemeClr>
            </a:gs>
            <a:gs pos="100000">
              <a:schemeClr val="accent1">
                <a:lumMod val="75000"/>
              </a:schemeClr>
            </a:gs>
          </a:gsLst>
          <a:lin ang="5400000" scaled="0"/>
        </a:gra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1422400">
            <a:lnSpc>
              <a:spcPct val="90000"/>
            </a:lnSpc>
            <a:spcBef>
              <a:spcPct val="0"/>
            </a:spcBef>
            <a:spcAft>
              <a:spcPct val="35000"/>
            </a:spcAft>
            <a:buNone/>
          </a:pPr>
          <a:r>
            <a:rPr lang="en-US" sz="3200" b="1" i="0" kern="1200" dirty="0">
              <a:solidFill>
                <a:srgbClr val="0070C0"/>
              </a:solidFill>
            </a:rPr>
            <a:t>1-Increased efficiency and productivity</a:t>
          </a:r>
          <a:r>
            <a:rPr lang="en-US" sz="3200" b="0" i="0" kern="1200" dirty="0"/>
            <a:t>.</a:t>
          </a:r>
          <a:endParaRPr lang="en-US" sz="3200" kern="1200" dirty="0"/>
        </a:p>
      </dsp:txBody>
      <dsp:txXfrm>
        <a:off x="1317906" y="1819168"/>
        <a:ext cx="2835156" cy="2240246"/>
      </dsp:txXfrm>
    </dsp:sp>
    <dsp:sp modelId="{BCA75CBA-E13C-4C4A-8D76-ADCBB7F769B6}">
      <dsp:nvSpPr>
        <dsp:cNvPr id="0" name=""/>
        <dsp:cNvSpPr/>
      </dsp:nvSpPr>
      <dsp:spPr>
        <a:xfrm rot="16200000">
          <a:off x="4897324" y="1942410"/>
          <a:ext cx="2397351" cy="892365"/>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15CA111-FDC3-4F5B-A74A-9EBBC6425A5A}">
      <dsp:nvSpPr>
        <dsp:cNvPr id="0" name=""/>
        <dsp:cNvSpPr/>
      </dsp:nvSpPr>
      <dsp:spPr>
        <a:xfrm>
          <a:off x="4608724" y="97"/>
          <a:ext cx="2974550" cy="2379640"/>
        </a:xfrm>
        <a:prstGeom prst="roundRect">
          <a:avLst>
            <a:gd name="adj" fmla="val 10000"/>
          </a:avLst>
        </a:prstGeom>
        <a:gradFill rotWithShape="0">
          <a:gsLst>
            <a:gs pos="50000">
              <a:schemeClr val="accent1">
                <a:lumMod val="60000"/>
                <a:lumOff val="40000"/>
              </a:schemeClr>
            </a:gs>
            <a:gs pos="7000">
              <a:schemeClr val="accent1">
                <a:lumMod val="60000"/>
                <a:lumOff val="40000"/>
              </a:schemeClr>
            </a:gs>
            <a:gs pos="100000">
              <a:schemeClr val="accent1">
                <a:lumMod val="75000"/>
              </a:schemeClr>
            </a:gs>
          </a:gsLst>
          <a:lin ang="5400000" scaled="0"/>
        </a:gra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1422400">
            <a:lnSpc>
              <a:spcPct val="90000"/>
            </a:lnSpc>
            <a:spcBef>
              <a:spcPct val="0"/>
            </a:spcBef>
            <a:spcAft>
              <a:spcPct val="35000"/>
            </a:spcAft>
            <a:buNone/>
          </a:pPr>
          <a:r>
            <a:rPr lang="en-US" sz="3200" b="1" i="0" kern="1200" dirty="0">
              <a:solidFill>
                <a:srgbClr val="0070C0"/>
              </a:solidFill>
            </a:rPr>
            <a:t>2-It saves time and reduces costs.</a:t>
          </a:r>
          <a:endParaRPr lang="en-US" sz="3200" kern="1200" dirty="0">
            <a:solidFill>
              <a:srgbClr val="0070C0"/>
            </a:solidFill>
          </a:endParaRPr>
        </a:p>
      </dsp:txBody>
      <dsp:txXfrm>
        <a:off x="4678421" y="69794"/>
        <a:ext cx="2835156" cy="2240246"/>
      </dsp:txXfrm>
    </dsp:sp>
    <dsp:sp modelId="{9DB05455-5002-49C7-928C-4A519BC966BF}">
      <dsp:nvSpPr>
        <dsp:cNvPr id="0" name=""/>
        <dsp:cNvSpPr/>
      </dsp:nvSpPr>
      <dsp:spPr>
        <a:xfrm rot="19500000">
          <a:off x="7275942" y="3180640"/>
          <a:ext cx="2397351" cy="892365"/>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C283BD-08D7-4CBA-8B09-7D56C2462973}">
      <dsp:nvSpPr>
        <dsp:cNvPr id="0" name=""/>
        <dsp:cNvSpPr/>
      </dsp:nvSpPr>
      <dsp:spPr>
        <a:xfrm>
          <a:off x="7969240" y="1749471"/>
          <a:ext cx="2974550" cy="2379640"/>
        </a:xfrm>
        <a:prstGeom prst="roundRect">
          <a:avLst>
            <a:gd name="adj" fmla="val 10000"/>
          </a:avLst>
        </a:prstGeom>
        <a:gradFill rotWithShape="0">
          <a:gsLst>
            <a:gs pos="50000">
              <a:schemeClr val="accent1">
                <a:lumMod val="60000"/>
                <a:lumOff val="40000"/>
              </a:schemeClr>
            </a:gs>
            <a:gs pos="0">
              <a:schemeClr val="accent1">
                <a:lumMod val="60000"/>
                <a:lumOff val="40000"/>
              </a:schemeClr>
            </a:gs>
            <a:gs pos="100000">
              <a:schemeClr val="accent1">
                <a:lumMod val="75000"/>
              </a:schemeClr>
            </a:gs>
          </a:gsLst>
          <a:lin ang="5400000" scaled="0"/>
        </a:gra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1422400">
            <a:lnSpc>
              <a:spcPct val="90000"/>
            </a:lnSpc>
            <a:spcBef>
              <a:spcPct val="0"/>
            </a:spcBef>
            <a:spcAft>
              <a:spcPct val="35000"/>
            </a:spcAft>
            <a:buNone/>
          </a:pPr>
          <a:r>
            <a:rPr lang="en-US" sz="3200" b="1" i="0" kern="1200" dirty="0">
              <a:solidFill>
                <a:srgbClr val="0070C0"/>
              </a:solidFill>
            </a:rPr>
            <a:t>3-Improved satisfaction for customer service agents and customers.</a:t>
          </a:r>
          <a:endParaRPr lang="en-US" sz="3200" kern="1200" dirty="0">
            <a:solidFill>
              <a:srgbClr val="0070C0"/>
            </a:solidFill>
          </a:endParaRPr>
        </a:p>
      </dsp:txBody>
      <dsp:txXfrm>
        <a:off x="8038937" y="1819168"/>
        <a:ext cx="2835156" cy="2240246"/>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31.svg>
</file>

<file path=ppt/media/image32.png>
</file>

<file path=ppt/media/image33.jpg>
</file>

<file path=ppt/media/image34.1>
</file>

<file path=ppt/media/image35.jpeg>
</file>

<file path=ppt/media/image36.jpg>
</file>

<file path=ppt/media/image37.jpg>
</file>

<file path=ppt/media/image38.png>
</file>

<file path=ppt/media/image39.jpeg>
</file>

<file path=ppt/media/image4.png>
</file>

<file path=ppt/media/image40.jpg>
</file>

<file path=ppt/media/image41.jpeg>
</file>

<file path=ppt/media/image42.jpg>
</file>

<file path=ppt/media/image43.jpeg>
</file>

<file path=ppt/media/image44.jpg>
</file>

<file path=ppt/media/image45.jpg>
</file>

<file path=ppt/media/image46.jpg>
</file>

<file path=ppt/media/image47.png>
</file>

<file path=ppt/media/image48.jpg>
</file>

<file path=ppt/media/image49.jpg>
</file>

<file path=ppt/media/image5.jpg>
</file>

<file path=ppt/media/image50.jpg>
</file>

<file path=ppt/media/image51.jpg>
</file>

<file path=ppt/media/image52.wmf>
</file>

<file path=ppt/media/image53.jpeg>
</file>

<file path=ppt/media/image54.jpeg>
</file>

<file path=ppt/media/image55.png>
</file>

<file path=ppt/media/image56.png>
</file>

<file path=ppt/media/image57.1>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0BCD19-7362-4B3E-9232-2E529626FBA6}" type="datetimeFigureOut">
              <a:rPr lang="en-US" smtClean="0"/>
              <a:t>12/10/2022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9D2454-34BB-4B03-83DC-DE673C57AA0A}" type="slidenum">
              <a:rPr lang="en-US" smtClean="0"/>
              <a:t>‹#›</a:t>
            </a:fld>
            <a:endParaRPr lang="en-US"/>
          </a:p>
        </p:txBody>
      </p:sp>
    </p:spTree>
    <p:extLst>
      <p:ext uri="{BB962C8B-B14F-4D97-AF65-F5344CB8AC3E}">
        <p14:creationId xmlns:p14="http://schemas.microsoft.com/office/powerpoint/2010/main" val="29255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4C4D3390-9C20-4A29-AF03-74681D479275}" type="datetime1">
              <a:rPr lang="en-US" smtClean="0"/>
              <a:t>12/10/2022</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14BC4184-40CE-4D4F-A951-A293D36A5179}" type="slidenum">
              <a:rPr lang="en-US" smtClean="0"/>
              <a:t>‹#›</a:t>
            </a:fld>
            <a:endParaRPr lang="en-US"/>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28499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6A115C7-B94A-4E4B-B334-8D59F05014D0}" type="datetime1">
              <a:rPr lang="en-US" smtClean="0"/>
              <a:t>12/10/2022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BC4184-40CE-4D4F-A951-A293D36A5179}" type="slidenum">
              <a:rPr lang="en-US" smtClean="0"/>
              <a:t>‹#›</a:t>
            </a:fld>
            <a:endParaRPr lang="en-US"/>
          </a:p>
        </p:txBody>
      </p:sp>
    </p:spTree>
    <p:extLst>
      <p:ext uri="{BB962C8B-B14F-4D97-AF65-F5344CB8AC3E}">
        <p14:creationId xmlns:p14="http://schemas.microsoft.com/office/powerpoint/2010/main" val="115057278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A115C7-B94A-4E4B-B334-8D59F05014D0}" type="datetime1">
              <a:rPr lang="en-US" smtClean="0"/>
              <a:t>12/10/2022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BC4184-40CE-4D4F-A951-A293D36A5179}" type="slidenum">
              <a:rPr lang="en-US" smtClean="0"/>
              <a:t>‹#›</a:t>
            </a:fld>
            <a:endParaRPr lang="en-US"/>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5064768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A115C7-B94A-4E4B-B334-8D59F05014D0}" type="datetime1">
              <a:rPr lang="en-US" smtClean="0"/>
              <a:t>12/10/2022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BC4184-40CE-4D4F-A951-A293D36A5179}"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9688230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A115C7-B94A-4E4B-B334-8D59F05014D0}" type="datetime1">
              <a:rPr lang="en-US" smtClean="0"/>
              <a:t>12/10/2022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BC4184-40CE-4D4F-A951-A293D36A5179}" type="slidenum">
              <a:rPr lang="en-US" smtClean="0"/>
              <a:t>‹#›</a:t>
            </a:fld>
            <a:endParaRPr lang="en-US"/>
          </a:p>
        </p:txBody>
      </p:sp>
    </p:spTree>
    <p:extLst>
      <p:ext uri="{BB962C8B-B14F-4D97-AF65-F5344CB8AC3E}">
        <p14:creationId xmlns:p14="http://schemas.microsoft.com/office/powerpoint/2010/main" val="394782066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A115C7-B94A-4E4B-B334-8D59F05014D0}" type="datetime1">
              <a:rPr lang="en-US" smtClean="0"/>
              <a:t>12/10/2022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BC4184-40CE-4D4F-A951-A293D36A5179}"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8767843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A115C7-B94A-4E4B-B334-8D59F05014D0}" type="datetime1">
              <a:rPr lang="en-US" smtClean="0"/>
              <a:t>12/10/2022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BC4184-40CE-4D4F-A951-A293D36A5179}" type="slidenum">
              <a:rPr lang="en-US" smtClean="0"/>
              <a:t>‹#›</a:t>
            </a:fld>
            <a:endParaRPr lang="en-US"/>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4951592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8C073F-AD73-45C5-9439-FFDD6A1F9213}" type="datetime1">
              <a:rPr lang="en-US" smtClean="0"/>
              <a:t>12/10/2022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BC4184-40CE-4D4F-A951-A293D36A5179}" type="slidenum">
              <a:rPr lang="en-US" smtClean="0"/>
              <a:t>‹#›</a:t>
            </a:fld>
            <a:endParaRPr lang="en-US"/>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511063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5C3F82-14FE-4BB0-A95C-FC07CA76FDF5}" type="datetime1">
              <a:rPr lang="en-US" smtClean="0"/>
              <a:t>12/10/2022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BC4184-40CE-4D4F-A951-A293D36A5179}" type="slidenum">
              <a:rPr lang="en-US" smtClean="0"/>
              <a:t>‹#›</a:t>
            </a:fld>
            <a:endParaRPr lang="en-US"/>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5883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B9FDFE-036D-400A-822A-5CF4CF3EAEDF}" type="datetime1">
              <a:rPr lang="en-US" smtClean="0"/>
              <a:t>12/10/2022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BC4184-40CE-4D4F-A951-A293D36A5179}" type="slidenum">
              <a:rPr lang="en-US" smtClean="0"/>
              <a:t>‹#›</a:t>
            </a:fld>
            <a:endParaRPr lang="en-US"/>
          </a:p>
        </p:txBody>
      </p:sp>
    </p:spTree>
    <p:extLst>
      <p:ext uri="{BB962C8B-B14F-4D97-AF65-F5344CB8AC3E}">
        <p14:creationId xmlns:p14="http://schemas.microsoft.com/office/powerpoint/2010/main" val="2073570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EE8F1A-93B8-481F-9191-BCE8A2871BD1}" type="datetime1">
              <a:rPr lang="en-US" smtClean="0"/>
              <a:t>12/10/2022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BC4184-40CE-4D4F-A951-A293D36A5179}" type="slidenum">
              <a:rPr lang="en-US" smtClean="0"/>
              <a:t>‹#›</a:t>
            </a:fld>
            <a:endParaRPr lang="en-US"/>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3476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E314599-1B4A-454F-87BC-79A52A8AFB74}" type="datetime1">
              <a:rPr lang="en-US" smtClean="0"/>
              <a:t>12/10/2022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BC4184-40CE-4D4F-A951-A293D36A5179}" type="slidenum">
              <a:rPr lang="en-US" smtClean="0"/>
              <a:t>‹#›</a:t>
            </a:fld>
            <a:endParaRPr lang="en-US"/>
          </a:p>
        </p:txBody>
      </p:sp>
    </p:spTree>
    <p:extLst>
      <p:ext uri="{BB962C8B-B14F-4D97-AF65-F5344CB8AC3E}">
        <p14:creationId xmlns:p14="http://schemas.microsoft.com/office/powerpoint/2010/main" val="2787713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E8C40A2-0A88-4C94-B536-DBD62E817B8B}" type="datetime1">
              <a:rPr lang="en-US" smtClean="0"/>
              <a:t>12/10/2022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BC4184-40CE-4D4F-A951-A293D36A5179}" type="slidenum">
              <a:rPr lang="en-US" smtClean="0"/>
              <a:t>‹#›</a:t>
            </a:fld>
            <a:endParaRPr lang="en-US"/>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76338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1D251DA-0CA4-454D-A6B6-12D5B2ED70AC}" type="datetime1">
              <a:rPr lang="en-US" smtClean="0"/>
              <a:t>12/10/2022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BC4184-40CE-4D4F-A951-A293D36A5179}" type="slidenum">
              <a:rPr lang="en-US" smtClean="0"/>
              <a:t>‹#›</a:t>
            </a:fld>
            <a:endParaRPr lang="en-US"/>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05254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9C9F2D-8EB4-48A5-AE5D-81245670B12A}" type="datetime1">
              <a:rPr lang="en-US" smtClean="0"/>
              <a:t>12/10/2022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BC4184-40CE-4D4F-A951-A293D36A5179}" type="slidenum">
              <a:rPr lang="en-US" smtClean="0"/>
              <a:t>‹#›</a:t>
            </a:fld>
            <a:endParaRPr lang="en-US"/>
          </a:p>
        </p:txBody>
      </p:sp>
    </p:spTree>
    <p:extLst>
      <p:ext uri="{BB962C8B-B14F-4D97-AF65-F5344CB8AC3E}">
        <p14:creationId xmlns:p14="http://schemas.microsoft.com/office/powerpoint/2010/main" val="1636361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578E09B-AAF4-4839-8461-04813B3A449C}" type="datetime1">
              <a:rPr lang="en-US" smtClean="0"/>
              <a:t>12/10/2022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BC4184-40CE-4D4F-A951-A293D36A5179}" type="slidenum">
              <a:rPr lang="en-US" smtClean="0"/>
              <a:t>‹#›</a:t>
            </a:fld>
            <a:endParaRPr lang="en-US"/>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19263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0D2C67-4DFF-4BCB-9BF4-481266BA56F3}" type="datetime1">
              <a:rPr lang="en-US" smtClean="0"/>
              <a:t>12/10/2022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BC4184-40CE-4D4F-A951-A293D36A5179}" type="slidenum">
              <a:rPr lang="en-US" smtClean="0"/>
              <a:t>‹#›</a:t>
            </a:fld>
            <a:endParaRPr lang="en-US"/>
          </a:p>
        </p:txBody>
      </p:sp>
    </p:spTree>
    <p:extLst>
      <p:ext uri="{BB962C8B-B14F-4D97-AF65-F5344CB8AC3E}">
        <p14:creationId xmlns:p14="http://schemas.microsoft.com/office/powerpoint/2010/main" val="3992586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6A115C7-B94A-4E4B-B334-8D59F05014D0}" type="datetime1">
              <a:rPr lang="en-US" smtClean="0"/>
              <a:t>12/10/2022</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4BC4184-40CE-4D4F-A951-A293D36A5179}" type="slidenum">
              <a:rPr lang="en-US" smtClean="0"/>
              <a:t>‹#›</a:t>
            </a:fld>
            <a:endParaRPr lang="en-US"/>
          </a:p>
        </p:txBody>
      </p:sp>
    </p:spTree>
    <p:extLst>
      <p:ext uri="{BB962C8B-B14F-4D97-AF65-F5344CB8AC3E}">
        <p14:creationId xmlns:p14="http://schemas.microsoft.com/office/powerpoint/2010/main" val="2935650478"/>
      </p:ext>
    </p:extLst>
  </p:cSld>
  <p:clrMap bg1="lt1" tx1="dk1" bg2="lt2" tx2="dk2" accent1="accent1" accent2="accent2" accent3="accent3" accent4="accent4" accent5="accent5" accent6="accent6" hlink="hlink" folHlink="folHlink"/>
  <p:sldLayoutIdLst>
    <p:sldLayoutId id="2147484002" r:id="rId1"/>
    <p:sldLayoutId id="2147484003" r:id="rId2"/>
    <p:sldLayoutId id="2147484004" r:id="rId3"/>
    <p:sldLayoutId id="2147484005" r:id="rId4"/>
    <p:sldLayoutId id="2147484006" r:id="rId5"/>
    <p:sldLayoutId id="2147484007" r:id="rId6"/>
    <p:sldLayoutId id="2147484008" r:id="rId7"/>
    <p:sldLayoutId id="2147484009" r:id="rId8"/>
    <p:sldLayoutId id="2147484010" r:id="rId9"/>
    <p:sldLayoutId id="2147484011" r:id="rId10"/>
    <p:sldLayoutId id="2147484012" r:id="rId11"/>
    <p:sldLayoutId id="2147484013" r:id="rId12"/>
    <p:sldLayoutId id="2147484014" r:id="rId13"/>
    <p:sldLayoutId id="2147484015" r:id="rId14"/>
    <p:sldLayoutId id="2147484016" r:id="rId15"/>
    <p:sldLayoutId id="2147484017" r:id="rId16"/>
    <p:sldLayoutId id="2147484018" r:id="rId17"/>
  </p:sldLayoutIdLst>
  <p:hf sldNum="0"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image" Target="../media/image7.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9.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researchleap.com/influence-website-service-quality-customer-satisfaction-towards-online-shopping-mediating-role-confirmation-expectation/" TargetMode="External"/><Relationship Id="rId7" Type="http://schemas.openxmlformats.org/officeDocument/2006/relationships/hyperlink" Target="https://medium.com/carreira-thoughtworks/https-medium-com-felipedemoraes-20-coisas-para-nao-fazer-no-feedback-serie-sobre-feedback-af8b5d68ebe5" TargetMode="External"/><Relationship Id="rId2" Type="http://schemas.openxmlformats.org/officeDocument/2006/relationships/image" Target="../media/image33.jpg"/><Relationship Id="rId1" Type="http://schemas.openxmlformats.org/officeDocument/2006/relationships/slideLayout" Target="../slideLayouts/slideLayout7.xml"/><Relationship Id="rId6" Type="http://schemas.openxmlformats.org/officeDocument/2006/relationships/image" Target="../media/image35.jpeg"/><Relationship Id="rId5" Type="http://schemas.openxmlformats.org/officeDocument/2006/relationships/hyperlink" Target="https://www.rawpixel.com/search/survey" TargetMode="External"/><Relationship Id="rId4" Type="http://schemas.openxmlformats.org/officeDocument/2006/relationships/image" Target="../media/image34.1"/></Relationships>
</file>

<file path=ppt/slides/_rels/slide31.xml.rels><?xml version="1.0" encoding="UTF-8" standalone="yes"?>
<Relationships xmlns="http://schemas.openxmlformats.org/package/2006/relationships"><Relationship Id="rId3" Type="http://schemas.openxmlformats.org/officeDocument/2006/relationships/hyperlink" Target="https://www.juku.it/esperienza-duso-personalizzate-ed-enterprise/concept-of-price-delivery-quality-and-reliability-leading-to-customer-satisfaction/" TargetMode="External"/><Relationship Id="rId2" Type="http://schemas.openxmlformats.org/officeDocument/2006/relationships/image" Target="../media/image36.jpg"/><Relationship Id="rId1" Type="http://schemas.openxmlformats.org/officeDocument/2006/relationships/slideLayout" Target="../slideLayouts/slideLayout7.xml"/><Relationship Id="rId5" Type="http://schemas.openxmlformats.org/officeDocument/2006/relationships/hyperlink" Target="https://www.eoi.es/blogs/embasev/2015/06/11/tomar-el-pulso-al-cliente/" TargetMode="External"/><Relationship Id="rId4" Type="http://schemas.openxmlformats.org/officeDocument/2006/relationships/image" Target="../media/image37.jpg"/></Relationships>
</file>

<file path=ppt/slides/_rels/slide3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hyperlink" Target="https://anunlimitedamountofmoney.com/how-to-find-trustworthy-product-information-using-customer-reviews/" TargetMode="External"/><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hyperlink" Target="https://www.duperrin.com/english/2017/10/11/new-customer-centricity/" TargetMode="External"/><Relationship Id="rId2" Type="http://schemas.openxmlformats.org/officeDocument/2006/relationships/image" Target="../media/image40.jpg"/><Relationship Id="rId1" Type="http://schemas.openxmlformats.org/officeDocument/2006/relationships/slideLayout" Target="../slideLayouts/slideLayout7.xml"/><Relationship Id="rId5" Type="http://schemas.openxmlformats.org/officeDocument/2006/relationships/hyperlink" Target="https://medium.com/enrique-dans/customer-service-in-the-social-web-era-f3dc8cbaaf07" TargetMode="External"/><Relationship Id="rId4" Type="http://schemas.openxmlformats.org/officeDocument/2006/relationships/image" Target="../media/image41.jpeg"/></Relationships>
</file>

<file path=ppt/slides/_rels/slide35.xml.rels><?xml version="1.0" encoding="UTF-8" standalone="yes"?>
<Relationships xmlns="http://schemas.openxmlformats.org/package/2006/relationships"><Relationship Id="rId3" Type="http://schemas.openxmlformats.org/officeDocument/2006/relationships/hyperlink" Target="https://pixabay.com/en/angry-businesswoman-conflict-3233158/" TargetMode="External"/><Relationship Id="rId2" Type="http://schemas.openxmlformats.org/officeDocument/2006/relationships/image" Target="../media/image42.jpg"/><Relationship Id="rId1" Type="http://schemas.openxmlformats.org/officeDocument/2006/relationships/slideLayout" Target="../slideLayouts/slideLayout7.xml"/><Relationship Id="rId5" Type="http://schemas.openxmlformats.org/officeDocument/2006/relationships/hyperlink" Target="https://technofaq.org/posts/2018/07/6-ways-freelancers-can-handle-difficult-clients/" TargetMode="External"/><Relationship Id="rId4" Type="http://schemas.openxmlformats.org/officeDocument/2006/relationships/image" Target="../media/image43.jpeg"/></Relationships>
</file>

<file path=ppt/slides/_rels/slide36.xml.rels><?xml version="1.0" encoding="UTF-8" standalone="yes"?>
<Relationships xmlns="http://schemas.openxmlformats.org/package/2006/relationships"><Relationship Id="rId3" Type="http://schemas.openxmlformats.org/officeDocument/2006/relationships/hyperlink" Target="https://courses.lumenlearning.com/collegesuccess2x48x111/chapter/3-4-problem-solving-and-decision-making/" TargetMode="External"/><Relationship Id="rId2" Type="http://schemas.openxmlformats.org/officeDocument/2006/relationships/image" Target="../media/image44.jp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hyperlink" Target="https://www.thebluediamondgallery.com/handwriting/p/priority.html" TargetMode="External"/><Relationship Id="rId2" Type="http://schemas.openxmlformats.org/officeDocument/2006/relationships/image" Target="../media/image45.jp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hyperlink" Target="https://teachonline.ca/tools-trends/facilitating-student-engagement/how-to-prepare-and-moderate-online-discussions-for-online-learning" TargetMode="External"/><Relationship Id="rId4" Type="http://schemas.openxmlformats.org/officeDocument/2006/relationships/image" Target="../media/image46.jpg"/></Relationships>
</file>

<file path=ppt/slides/_rels/slide44.xml.rels><?xml version="1.0" encoding="UTF-8" standalone="yes"?>
<Relationships xmlns="http://schemas.openxmlformats.org/package/2006/relationships"><Relationship Id="rId3" Type="http://schemas.openxmlformats.org/officeDocument/2006/relationships/hyperlink" Target="https://www.pngall.com/think-png/download/66114" TargetMode="External"/><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22.svg"/><Relationship Id="rId7" Type="http://schemas.openxmlformats.org/officeDocument/2006/relationships/hyperlink" Target="https://scherlund.blogspot.com/2019/08/7-great-free-online-courses-to-help-you.html" TargetMode="External"/><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49.jpg"/><Relationship Id="rId5" Type="http://schemas.openxmlformats.org/officeDocument/2006/relationships/hyperlink" Target="https://www.maxpixel.net/Conclusion-Relationship-Meeting-Contact-Business-1020144" TargetMode="External"/><Relationship Id="rId4" Type="http://schemas.openxmlformats.org/officeDocument/2006/relationships/image" Target="../media/image48.jpg"/></Relationships>
</file>

<file path=ppt/slides/_rels/slide46.xml.rels><?xml version="1.0" encoding="UTF-8" standalone="yes"?>
<Relationships xmlns="http://schemas.openxmlformats.org/package/2006/relationships"><Relationship Id="rId3" Type="http://schemas.openxmlformats.org/officeDocument/2006/relationships/hyperlink" Target="https://scherlund.blogspot.com/2020/02/one-of-worlds-first-online-masters-in.html" TargetMode="External"/><Relationship Id="rId2" Type="http://schemas.openxmlformats.org/officeDocument/2006/relationships/image" Target="../media/image50.jp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hyperlink" Target="https://scherlund.blogspot.com/2017/07/machine-learning-is-already-part-of.html" TargetMode="External"/><Relationship Id="rId2" Type="http://schemas.openxmlformats.org/officeDocument/2006/relationships/image" Target="../media/image51.jp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hyperlink" Target="https://www.digitalocean.com/community/tutorials/how-to-build-a-machine-learning-classifier-in-python-with-scikit-learn" TargetMode="External"/><Relationship Id="rId2" Type="http://schemas.openxmlformats.org/officeDocument/2006/relationships/image" Target="../media/image52.wmf"/><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8" Type="http://schemas.openxmlformats.org/officeDocument/2006/relationships/hyperlink" Target="https://monkeylearn.com/sentiment-analysis-online/" TargetMode="External"/><Relationship Id="rId3" Type="http://schemas.openxmlformats.org/officeDocument/2006/relationships/image" Target="../media/image54.jpeg"/><Relationship Id="rId7" Type="http://schemas.openxmlformats.org/officeDocument/2006/relationships/hyperlink" Target="https://monkeylearn.com/sentiment-analysis/" TargetMode="External"/><Relationship Id="rId2" Type="http://schemas.openxmlformats.org/officeDocument/2006/relationships/image" Target="../media/image53.jpeg"/><Relationship Id="rId1" Type="http://schemas.openxmlformats.org/officeDocument/2006/relationships/slideLayout" Target="../slideLayouts/slideLayout7.xml"/><Relationship Id="rId6" Type="http://schemas.openxmlformats.org/officeDocument/2006/relationships/hyperlink" Target="https://www.sciencedirect.com/science/article/pii/S2589004221001231" TargetMode="External"/><Relationship Id="rId5" Type="http://schemas.openxmlformats.org/officeDocument/2006/relationships/hyperlink" Target="https://monkeylearn.com/blog/text-processing/" TargetMode="External"/><Relationship Id="rId4" Type="http://schemas.openxmlformats.org/officeDocument/2006/relationships/hyperlink" Target="https://thebluediamondgallery.com/hand-held-card/r/resources.html" TargetMode="External"/><Relationship Id="rId9" Type="http://schemas.openxmlformats.org/officeDocument/2006/relationships/hyperlink" Target="https://www.datarobot.com/blog/text-processing-what-why-and-how/"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svg"/><Relationship Id="rId3" Type="http://schemas.openxmlformats.org/officeDocument/2006/relationships/image" Target="../media/image12.svg"/><Relationship Id="rId7" Type="http://schemas.openxmlformats.org/officeDocument/2006/relationships/image" Target="../media/image16.svg"/><Relationship Id="rId12" Type="http://schemas.openxmlformats.org/officeDocument/2006/relationships/image" Target="../media/image21.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14.sv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svg"/></Relationships>
</file>

<file path=ppt/slides/_rels/slide5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3.jpeg"/><Relationship Id="rId1" Type="http://schemas.openxmlformats.org/officeDocument/2006/relationships/slideLayout" Target="../slideLayouts/slideLayout7.xml"/><Relationship Id="rId6" Type="http://schemas.openxmlformats.org/officeDocument/2006/relationships/hyperlink" Target="https://www.rawpixel.com/image/107004/thank-you-note-cup-coffee" TargetMode="External"/><Relationship Id="rId5" Type="http://schemas.openxmlformats.org/officeDocument/2006/relationships/image" Target="../media/image57.1"/><Relationship Id="rId4" Type="http://schemas.openxmlformats.org/officeDocument/2006/relationships/image" Target="../media/image56.png"/></Relationships>
</file>

<file path=ppt/slides/_rels/slide6.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118263-2DF3-5487-CC49-FAF855C18665}"/>
              </a:ext>
            </a:extLst>
          </p:cNvPr>
          <p:cNvSpPr txBox="1"/>
          <p:nvPr/>
        </p:nvSpPr>
        <p:spPr>
          <a:xfrm>
            <a:off x="1205753" y="754937"/>
            <a:ext cx="9780494" cy="1077218"/>
          </a:xfrm>
          <a:prstGeom prst="rect">
            <a:avLst/>
          </a:prstGeom>
          <a:noFill/>
        </p:spPr>
        <p:txBody>
          <a:bodyPr wrap="square" rtlCol="0">
            <a:spAutoFit/>
          </a:bodyPr>
          <a:lstStyle/>
          <a:p>
            <a:pPr algn="ctr"/>
            <a:r>
              <a:rPr lang="en-US" sz="3200" b="1">
                <a:effectLst>
                  <a:outerShdw blurRad="38100" dist="38100" dir="2700000" algn="tl">
                    <a:srgbClr val="000000">
                      <a:alpha val="43137"/>
                    </a:srgbClr>
                  </a:outerShdw>
                </a:effectLst>
              </a:rPr>
              <a:t>INTRODUCTION TO LANGUAGE TECHNOLOGIES</a:t>
            </a:r>
            <a:endParaRPr lang="en-US" sz="3200" b="1"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88D2B664-1345-3B44-76EF-7B7F641B6D63}"/>
              </a:ext>
            </a:extLst>
          </p:cNvPr>
          <p:cNvSpPr txBox="1"/>
          <p:nvPr/>
        </p:nvSpPr>
        <p:spPr>
          <a:xfrm>
            <a:off x="1205753" y="1467288"/>
            <a:ext cx="9780494" cy="4555093"/>
          </a:xfrm>
          <a:prstGeom prst="rect">
            <a:avLst/>
          </a:prstGeom>
          <a:noFill/>
        </p:spPr>
        <p:txBody>
          <a:bodyPr wrap="square" rtlCol="0">
            <a:spAutoFit/>
          </a:bodyPr>
          <a:lstStyle/>
          <a:p>
            <a:r>
              <a:rPr lang="en-US" sz="2800" b="1" dirty="0"/>
              <a:t>Prepared by: </a:t>
            </a:r>
          </a:p>
          <a:p>
            <a:r>
              <a:rPr lang="en-US" sz="2400" b="1" dirty="0"/>
              <a:t>1-Mohamed Yousri Ibraheem Abdallah.</a:t>
            </a:r>
            <a:r>
              <a:rPr lang="ar-EG" sz="2400" b="1" dirty="0"/>
              <a:t> </a:t>
            </a:r>
            <a:r>
              <a:rPr lang="en-US" sz="2400" b="1" dirty="0"/>
              <a:t>(ID: 20221509866)</a:t>
            </a:r>
          </a:p>
          <a:p>
            <a:r>
              <a:rPr lang="en-US" sz="2400" b="1" dirty="0"/>
              <a:t>2-Abdulrahman Salah Anwar Abdo. (ID: 20221458503)</a:t>
            </a:r>
          </a:p>
          <a:p>
            <a:r>
              <a:rPr lang="en-US" sz="2400" b="1" dirty="0"/>
              <a:t>3-Abu-Bakr Mohamed Mahmoud Ragab. (ID: 20221458962)</a:t>
            </a:r>
          </a:p>
          <a:p>
            <a:endParaRPr lang="en-US" sz="2000" b="1" dirty="0"/>
          </a:p>
          <a:p>
            <a:r>
              <a:rPr lang="en-US" sz="2400" b="1" dirty="0">
                <a:effectLst>
                  <a:outerShdw blurRad="38100" dist="38100" dir="2700000" algn="tl">
                    <a:srgbClr val="000000">
                      <a:alpha val="43137"/>
                    </a:srgbClr>
                  </a:outerShdw>
                </a:effectLst>
              </a:rPr>
              <a:t>Topic Name</a:t>
            </a:r>
            <a:r>
              <a:rPr lang="en-US" sz="2400" b="1" dirty="0"/>
              <a:t>: TEXT PROCESSING</a:t>
            </a:r>
          </a:p>
          <a:p>
            <a:endParaRPr lang="en-US" dirty="0"/>
          </a:p>
          <a:p>
            <a:r>
              <a:rPr lang="en-US" sz="2800" b="1" dirty="0"/>
              <a:t>Supervised By: </a:t>
            </a:r>
          </a:p>
          <a:p>
            <a:r>
              <a:rPr lang="en-US" sz="2800" dirty="0"/>
              <a:t>Prof. of Computational Linguistics and Head of Phonetics and Linguistics Dept.</a:t>
            </a:r>
          </a:p>
          <a:p>
            <a:r>
              <a:rPr lang="en-US" sz="4000" b="1" dirty="0">
                <a:effectLst>
                  <a:outerShdw blurRad="38100" dist="38100" dir="2700000" algn="tl">
                    <a:srgbClr val="000000">
                      <a:alpha val="43137"/>
                    </a:srgbClr>
                  </a:outerShdw>
                </a:effectLst>
              </a:rPr>
              <a:t>Dr. Sameh Alansary</a:t>
            </a:r>
          </a:p>
        </p:txBody>
      </p:sp>
      <p:sp>
        <p:nvSpPr>
          <p:cNvPr id="6" name="TextBox 5">
            <a:extLst>
              <a:ext uri="{FF2B5EF4-FFF2-40B4-BE49-F238E27FC236}">
                <a16:creationId xmlns:a16="http://schemas.microsoft.com/office/drawing/2014/main" id="{E66AB7F6-821E-ACC1-4AE5-A471CBC9DF9E}"/>
              </a:ext>
            </a:extLst>
          </p:cNvPr>
          <p:cNvSpPr txBox="1"/>
          <p:nvPr/>
        </p:nvSpPr>
        <p:spPr>
          <a:xfrm>
            <a:off x="6642846" y="5719484"/>
            <a:ext cx="4589931" cy="461665"/>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2400" b="0" i="0" u="none" strike="noStrike" kern="1200" cap="none" spc="0" normalizeH="0" baseline="0" noProof="0" dirty="0">
                <a:ln>
                  <a:noFill/>
                </a:ln>
                <a:effectLst/>
                <a:uLnTx/>
                <a:uFillTx/>
                <a:latin typeface="Garamond" panose="02020404030301010803"/>
                <a:ea typeface="+mn-ea"/>
                <a:cs typeface="Times New Roman" panose="02020603050405020304" pitchFamily="18" charset="0"/>
              </a:rPr>
              <a:t>كلية الحاسبات و علوم البيانات</a:t>
            </a:r>
            <a:endParaRPr kumimoji="0" lang="en-US" sz="2400" b="0" i="0" u="none" strike="noStrike" kern="1200" cap="none" spc="0" normalizeH="0" baseline="0" noProof="0" dirty="0">
              <a:ln>
                <a:noFill/>
              </a:ln>
              <a:effectLst/>
              <a:uLnTx/>
              <a:uFillTx/>
              <a:latin typeface="Garamond" panose="02020404030301010803"/>
              <a:ea typeface="+mn-ea"/>
              <a:cs typeface="+mn-cs"/>
            </a:endParaRPr>
          </a:p>
        </p:txBody>
      </p:sp>
    </p:spTree>
    <p:extLst>
      <p:ext uri="{BB962C8B-B14F-4D97-AF65-F5344CB8AC3E}">
        <p14:creationId xmlns:p14="http://schemas.microsoft.com/office/powerpoint/2010/main" val="1294538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295564" y="2831145"/>
            <a:ext cx="11804072" cy="1477328"/>
          </a:xfrm>
          <a:prstGeom prst="rect">
            <a:avLst/>
          </a:prstGeom>
          <a:noFill/>
        </p:spPr>
        <p:txBody>
          <a:bodyPr wrap="square">
            <a:spAutoFit/>
          </a:bodyPr>
          <a:lstStyle/>
          <a:p>
            <a:r>
              <a:rPr lang="en-US" sz="3000" b="1" i="0" dirty="0">
                <a:solidFill>
                  <a:srgbClr val="2B3E51"/>
                </a:solidFill>
                <a:effectLst>
                  <a:outerShdw blurRad="38100" dist="38100" dir="2700000" algn="tl">
                    <a:srgbClr val="000000">
                      <a:alpha val="43137"/>
                    </a:srgbClr>
                  </a:outerShdw>
                </a:effectLst>
                <a:latin typeface="Open Sans" panose="020B0606030504020204" pitchFamily="34" charset="0"/>
              </a:rPr>
              <a:t>Text classification classifies text into pre-defined groups based on its content, helping businesses to automatically sort and analyze their textual information.</a:t>
            </a:r>
            <a:endParaRPr lang="en-US" sz="3000" b="1" dirty="0">
              <a:effectLst>
                <a:outerShdw blurRad="38100" dist="38100" dir="2700000" algn="tl">
                  <a:srgbClr val="000000">
                    <a:alpha val="43137"/>
                  </a:srgbClr>
                </a:outerShdw>
              </a:effectLst>
            </a:endParaRPr>
          </a:p>
        </p:txBody>
      </p:sp>
      <p:grpSp>
        <p:nvGrpSpPr>
          <p:cNvPr id="10" name="Group 9">
            <a:extLst>
              <a:ext uri="{FF2B5EF4-FFF2-40B4-BE49-F238E27FC236}">
                <a16:creationId xmlns:a16="http://schemas.microsoft.com/office/drawing/2014/main" id="{EAE8A128-1E95-7FFF-1E2F-814D76537F2D}"/>
              </a:ext>
            </a:extLst>
          </p:cNvPr>
          <p:cNvGrpSpPr/>
          <p:nvPr/>
        </p:nvGrpSpPr>
        <p:grpSpPr>
          <a:xfrm>
            <a:off x="909846" y="679272"/>
            <a:ext cx="7714199" cy="995504"/>
            <a:chOff x="6168492" y="2854786"/>
            <a:chExt cx="3845890" cy="995504"/>
          </a:xfrm>
        </p:grpSpPr>
        <p:sp>
          <p:nvSpPr>
            <p:cNvPr id="6" name="Rectangle: Rounded Corners 5">
              <a:extLst>
                <a:ext uri="{FF2B5EF4-FFF2-40B4-BE49-F238E27FC236}">
                  <a16:creationId xmlns:a16="http://schemas.microsoft.com/office/drawing/2014/main" id="{AA8C97FF-7D45-94DF-A7F2-A84BA540AC8D}"/>
                </a:ext>
              </a:extLst>
            </p:cNvPr>
            <p:cNvSpPr/>
            <p:nvPr/>
          </p:nvSpPr>
          <p:spPr>
            <a:xfrm>
              <a:off x="6168492" y="2854786"/>
              <a:ext cx="3845890" cy="995504"/>
            </a:xfrm>
            <a:prstGeom prst="roundRect">
              <a:avLst>
                <a:gd name="adj" fmla="val 50000"/>
              </a:avLst>
            </a:prstGeom>
            <a:gradFill flip="none" rotWithShape="1">
              <a:gsLst>
                <a:gs pos="0">
                  <a:srgbClr val="D85AA2"/>
                </a:gs>
                <a:gs pos="97000">
                  <a:srgbClr val="BD2583"/>
                </a:gs>
              </a:gsLst>
              <a:lin ang="0" scaled="1"/>
              <a:tileRect/>
            </a:gra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C468E5AD-84C6-4ECD-9811-1FD41366F2ED}"/>
                </a:ext>
              </a:extLst>
            </p:cNvPr>
            <p:cNvSpPr/>
            <p:nvPr/>
          </p:nvSpPr>
          <p:spPr>
            <a:xfrm>
              <a:off x="6251321" y="2915064"/>
              <a:ext cx="918323" cy="874946"/>
            </a:xfrm>
            <a:prstGeom prst="ellipse">
              <a:avLst/>
            </a:prstGeom>
            <a:solidFill>
              <a:schemeClr val="bg1"/>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629F2EE2-7FAB-D3F7-7032-74890AA3A955}"/>
                </a:ext>
              </a:extLst>
            </p:cNvPr>
            <p:cNvSpPr txBox="1"/>
            <p:nvPr/>
          </p:nvSpPr>
          <p:spPr>
            <a:xfrm>
              <a:off x="6433060" y="3018774"/>
              <a:ext cx="453361" cy="667527"/>
            </a:xfrm>
            <a:prstGeom prst="rect">
              <a:avLst/>
            </a:prstGeom>
            <a:no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2</a:t>
              </a:r>
            </a:p>
          </p:txBody>
        </p:sp>
        <p:sp>
          <p:nvSpPr>
            <p:cNvPr id="9" name="TextBox 8">
              <a:extLst>
                <a:ext uri="{FF2B5EF4-FFF2-40B4-BE49-F238E27FC236}">
                  <a16:creationId xmlns:a16="http://schemas.microsoft.com/office/drawing/2014/main" id="{C40FA92E-7669-A07F-6F0E-07B9E4205175}"/>
                </a:ext>
              </a:extLst>
            </p:cNvPr>
            <p:cNvSpPr txBox="1"/>
            <p:nvPr/>
          </p:nvSpPr>
          <p:spPr>
            <a:xfrm>
              <a:off x="7169643" y="2893247"/>
              <a:ext cx="2751748" cy="615553"/>
            </a:xfrm>
            <a:prstGeom prst="rect">
              <a:avLst/>
            </a:prstGeom>
            <a:noFill/>
          </p:spPr>
          <p:txBody>
            <a:bodyPr wrap="square" rtlCol="0">
              <a:spAutoFit/>
            </a:bodyPr>
            <a:lstStyle/>
            <a:p>
              <a:pPr algn="ctr"/>
              <a:r>
                <a:rPr lang="en-US" sz="3400" b="1" spc="600" dirty="0">
                  <a:solidFill>
                    <a:schemeClr val="bg1">
                      <a:lumMod val="95000"/>
                    </a:schemeClr>
                  </a:solidFill>
                  <a:latin typeface="Bebas Neue Bold" panose="020B0606020202050201" pitchFamily="34" charset="0"/>
                </a:rPr>
                <a:t>TEXT CLASSIFICATION</a:t>
              </a:r>
              <a:endParaRPr lang="en-US" sz="3400" dirty="0">
                <a:solidFill>
                  <a:schemeClr val="bg1">
                    <a:lumMod val="95000"/>
                  </a:schemeClr>
                </a:solidFill>
              </a:endParaRPr>
            </a:p>
          </p:txBody>
        </p:sp>
      </p:grpSp>
    </p:spTree>
    <p:extLst>
      <p:ext uri="{BB962C8B-B14F-4D97-AF65-F5344CB8AC3E}">
        <p14:creationId xmlns:p14="http://schemas.microsoft.com/office/powerpoint/2010/main" val="1530986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387928" y="2347051"/>
            <a:ext cx="11804072" cy="2400657"/>
          </a:xfrm>
          <a:prstGeom prst="rect">
            <a:avLst/>
          </a:prstGeom>
          <a:noFill/>
        </p:spPr>
        <p:txBody>
          <a:bodyPr wrap="square">
            <a:spAutoFit/>
          </a:bodyPr>
          <a:lstStyle/>
          <a:p>
            <a:r>
              <a:rPr lang="en-US" sz="3000" b="1" i="0" dirty="0">
                <a:solidFill>
                  <a:srgbClr val="2B3E51"/>
                </a:solidFill>
                <a:effectLst>
                  <a:outerShdw blurRad="38100" dist="38100" dir="2700000" algn="tl">
                    <a:srgbClr val="000000">
                      <a:alpha val="43137"/>
                    </a:srgbClr>
                  </a:outerShdw>
                </a:effectLst>
                <a:latin typeface="Open Sans" panose="020B0606030504020204" pitchFamily="34" charset="0"/>
              </a:rPr>
              <a:t>Text extraction is a text processing technique that identifies and obtains valuable pieces of data that are present within the text. From keywords, client names, product details, dates, prices, or any other information within data, text extraction gets the job done.</a:t>
            </a:r>
            <a:endParaRPr lang="en-US" sz="3000" b="1" dirty="0">
              <a:effectLst>
                <a:outerShdw blurRad="38100" dist="38100" dir="2700000" algn="tl">
                  <a:srgbClr val="000000">
                    <a:alpha val="43137"/>
                  </a:srgbClr>
                </a:outerShdw>
              </a:effectLst>
            </a:endParaRPr>
          </a:p>
        </p:txBody>
      </p:sp>
      <p:grpSp>
        <p:nvGrpSpPr>
          <p:cNvPr id="16" name="Group 15">
            <a:extLst>
              <a:ext uri="{FF2B5EF4-FFF2-40B4-BE49-F238E27FC236}">
                <a16:creationId xmlns:a16="http://schemas.microsoft.com/office/drawing/2014/main" id="{4EDC511C-46FB-AE35-948C-BF860D0562CD}"/>
              </a:ext>
            </a:extLst>
          </p:cNvPr>
          <p:cNvGrpSpPr/>
          <p:nvPr/>
        </p:nvGrpSpPr>
        <p:grpSpPr>
          <a:xfrm>
            <a:off x="851647" y="741081"/>
            <a:ext cx="7783606" cy="995504"/>
            <a:chOff x="6168492" y="4193343"/>
            <a:chExt cx="3845890" cy="995504"/>
          </a:xfrm>
        </p:grpSpPr>
        <p:sp>
          <p:nvSpPr>
            <p:cNvPr id="12" name="Rectangle: Rounded Corners 11">
              <a:extLst>
                <a:ext uri="{FF2B5EF4-FFF2-40B4-BE49-F238E27FC236}">
                  <a16:creationId xmlns:a16="http://schemas.microsoft.com/office/drawing/2014/main" id="{7D31F3F2-3D7C-BB59-3491-206CD0287816}"/>
                </a:ext>
              </a:extLst>
            </p:cNvPr>
            <p:cNvSpPr/>
            <p:nvPr/>
          </p:nvSpPr>
          <p:spPr>
            <a:xfrm>
              <a:off x="6168492" y="4193343"/>
              <a:ext cx="3845890" cy="995504"/>
            </a:xfrm>
            <a:prstGeom prst="roundRect">
              <a:avLst>
                <a:gd name="adj" fmla="val 50000"/>
              </a:avLst>
            </a:prstGeom>
            <a:gradFill flip="none" rotWithShape="1">
              <a:gsLst>
                <a:gs pos="0">
                  <a:srgbClr val="7B5BA6"/>
                </a:gs>
                <a:gs pos="97000">
                  <a:srgbClr val="593F92"/>
                </a:gs>
              </a:gsLst>
              <a:lin ang="0" scaled="1"/>
              <a:tileRect/>
            </a:gra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1EBCD91-1462-F0C7-516C-F1D3A4A1473E}"/>
                </a:ext>
              </a:extLst>
            </p:cNvPr>
            <p:cNvSpPr/>
            <p:nvPr/>
          </p:nvSpPr>
          <p:spPr>
            <a:xfrm>
              <a:off x="6251321" y="4253623"/>
              <a:ext cx="918323" cy="874946"/>
            </a:xfrm>
            <a:prstGeom prst="ellipse">
              <a:avLst/>
            </a:prstGeom>
            <a:solidFill>
              <a:schemeClr val="bg1"/>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83FABF8-4AA7-5406-AFCE-9F4FA195EDA5}"/>
                </a:ext>
              </a:extLst>
            </p:cNvPr>
            <p:cNvSpPr txBox="1"/>
            <p:nvPr/>
          </p:nvSpPr>
          <p:spPr>
            <a:xfrm>
              <a:off x="6437057" y="4351229"/>
              <a:ext cx="453361" cy="667527"/>
            </a:xfrm>
            <a:prstGeom prst="rect">
              <a:avLst/>
            </a:prstGeom>
            <a:no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3</a:t>
              </a:r>
            </a:p>
          </p:txBody>
        </p:sp>
        <p:sp>
          <p:nvSpPr>
            <p:cNvPr id="15" name="TextBox 14">
              <a:extLst>
                <a:ext uri="{FF2B5EF4-FFF2-40B4-BE49-F238E27FC236}">
                  <a16:creationId xmlns:a16="http://schemas.microsoft.com/office/drawing/2014/main" id="{A9EE2710-A134-EA26-4E57-2093C4A9D15D}"/>
                </a:ext>
              </a:extLst>
            </p:cNvPr>
            <p:cNvSpPr txBox="1"/>
            <p:nvPr/>
          </p:nvSpPr>
          <p:spPr>
            <a:xfrm>
              <a:off x="7161900" y="4264455"/>
              <a:ext cx="2528944" cy="615553"/>
            </a:xfrm>
            <a:prstGeom prst="rect">
              <a:avLst/>
            </a:prstGeom>
            <a:noFill/>
          </p:spPr>
          <p:txBody>
            <a:bodyPr wrap="square" rtlCol="0">
              <a:spAutoFit/>
            </a:bodyPr>
            <a:lstStyle/>
            <a:p>
              <a:pPr algn="ctr"/>
              <a:r>
                <a:rPr lang="en-US" sz="3400" b="1" dirty="0">
                  <a:solidFill>
                    <a:schemeClr val="bg1">
                      <a:lumMod val="95000"/>
                    </a:schemeClr>
                  </a:solidFill>
                </a:rPr>
                <a:t>TEXT EXTRACTION</a:t>
              </a:r>
            </a:p>
          </p:txBody>
        </p:sp>
      </p:grpSp>
    </p:spTree>
    <p:extLst>
      <p:ext uri="{BB962C8B-B14F-4D97-AF65-F5344CB8AC3E}">
        <p14:creationId xmlns:p14="http://schemas.microsoft.com/office/powerpoint/2010/main" val="3751981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66DE4320-9AC7-BA31-1070-E85634226CD4}"/>
              </a:ext>
            </a:extLst>
          </p:cNvPr>
          <p:cNvSpPr txBox="1"/>
          <p:nvPr/>
        </p:nvSpPr>
        <p:spPr>
          <a:xfrm>
            <a:off x="1901996" y="403555"/>
            <a:ext cx="8388008" cy="707886"/>
          </a:xfrm>
          <a:prstGeom prst="rect">
            <a:avLst/>
          </a:prstGeom>
          <a:noFill/>
          <a:ln>
            <a:noFill/>
          </a:ln>
        </p:spPr>
        <p:txBody>
          <a:bodyPr wrap="square" rtlCol="0">
            <a:spAutoFit/>
          </a:bodyPr>
          <a:lstStyle/>
          <a:p>
            <a:pPr algn="ctr"/>
            <a:r>
              <a:rPr lang="en-US" sz="4000" b="1" dirty="0">
                <a:solidFill>
                  <a:schemeClr val="bg1">
                    <a:lumMod val="65000"/>
                  </a:schemeClr>
                </a:solidFill>
                <a:latin typeface="Tw Cen MT" panose="020B0602020104020603" pitchFamily="34" charset="0"/>
              </a:rPr>
              <a:t>OPPORTUNITIES AND CHALLENGES</a:t>
            </a:r>
          </a:p>
        </p:txBody>
      </p:sp>
      <p:grpSp>
        <p:nvGrpSpPr>
          <p:cNvPr id="41" name="Group 40">
            <a:extLst>
              <a:ext uri="{FF2B5EF4-FFF2-40B4-BE49-F238E27FC236}">
                <a16:creationId xmlns:a16="http://schemas.microsoft.com/office/drawing/2014/main" id="{C93A54A1-CD74-16C7-C320-5865F2C85294}"/>
              </a:ext>
            </a:extLst>
          </p:cNvPr>
          <p:cNvGrpSpPr/>
          <p:nvPr/>
        </p:nvGrpSpPr>
        <p:grpSpPr>
          <a:xfrm>
            <a:off x="803563" y="2090319"/>
            <a:ext cx="10797309" cy="3992553"/>
            <a:chOff x="1387588" y="2182683"/>
            <a:chExt cx="6799195" cy="3992553"/>
          </a:xfrm>
        </p:grpSpPr>
        <p:grpSp>
          <p:nvGrpSpPr>
            <p:cNvPr id="8" name="Group 7">
              <a:extLst>
                <a:ext uri="{FF2B5EF4-FFF2-40B4-BE49-F238E27FC236}">
                  <a16:creationId xmlns:a16="http://schemas.microsoft.com/office/drawing/2014/main" id="{C5D8522F-AB6B-669B-C2C2-AFFDFA356FDB}"/>
                </a:ext>
              </a:extLst>
            </p:cNvPr>
            <p:cNvGrpSpPr/>
            <p:nvPr/>
          </p:nvGrpSpPr>
          <p:grpSpPr>
            <a:xfrm>
              <a:off x="6381342" y="2182683"/>
              <a:ext cx="1805441" cy="1894017"/>
              <a:chOff x="6381342" y="2182683"/>
              <a:chExt cx="1805441" cy="1894017"/>
            </a:xfrm>
          </p:grpSpPr>
          <p:sp>
            <p:nvSpPr>
              <p:cNvPr id="9" name="Rectangle: Top Corners Rounded 8">
                <a:extLst>
                  <a:ext uri="{FF2B5EF4-FFF2-40B4-BE49-F238E27FC236}">
                    <a16:creationId xmlns:a16="http://schemas.microsoft.com/office/drawing/2014/main" id="{CFC53DBE-1978-4B72-605F-BEFEA43C05CE}"/>
                  </a:ext>
                </a:extLst>
              </p:cNvPr>
              <p:cNvSpPr/>
              <p:nvPr/>
            </p:nvSpPr>
            <p:spPr>
              <a:xfrm>
                <a:off x="6488272" y="2209800"/>
                <a:ext cx="1591582" cy="1866900"/>
              </a:xfrm>
              <a:prstGeom prst="round2SameRect">
                <a:avLst>
                  <a:gd name="adj1" fmla="val 12063"/>
                  <a:gd name="adj2" fmla="val 0"/>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2F101F8-5EF3-2230-5717-7E18B0A93E7D}"/>
                  </a:ext>
                </a:extLst>
              </p:cNvPr>
              <p:cNvSpPr txBox="1"/>
              <p:nvPr/>
            </p:nvSpPr>
            <p:spPr>
              <a:xfrm>
                <a:off x="6381342" y="2182683"/>
                <a:ext cx="1805441" cy="400110"/>
              </a:xfrm>
              <a:prstGeom prst="rect">
                <a:avLst/>
              </a:prstGeom>
              <a:noFill/>
            </p:spPr>
            <p:txBody>
              <a:bodyPr wrap="square" rtlCol="0">
                <a:spAutoFit/>
              </a:bodyPr>
              <a:lstStyle/>
              <a:p>
                <a:pPr algn="ctr"/>
                <a:r>
                  <a:rPr lang="en-US" sz="2000" b="1" dirty="0">
                    <a:solidFill>
                      <a:srgbClr val="E6E7E9"/>
                    </a:solidFill>
                    <a:latin typeface="Tw Cen MT" panose="020B0602020104020603" pitchFamily="34" charset="0"/>
                  </a:rPr>
                  <a:t>TEXT EXTRACTION</a:t>
                </a:r>
              </a:p>
            </p:txBody>
          </p:sp>
          <p:sp>
            <p:nvSpPr>
              <p:cNvPr id="11" name="TextBox 10">
                <a:extLst>
                  <a:ext uri="{FF2B5EF4-FFF2-40B4-BE49-F238E27FC236}">
                    <a16:creationId xmlns:a16="http://schemas.microsoft.com/office/drawing/2014/main" id="{C2E75C69-FB17-CD27-895E-681B80F02546}"/>
                  </a:ext>
                </a:extLst>
              </p:cNvPr>
              <p:cNvSpPr txBox="1"/>
              <p:nvPr/>
            </p:nvSpPr>
            <p:spPr>
              <a:xfrm>
                <a:off x="6836846" y="2930950"/>
                <a:ext cx="894432" cy="615553"/>
              </a:xfrm>
              <a:prstGeom prst="rect">
                <a:avLst/>
              </a:prstGeom>
              <a:noFill/>
            </p:spPr>
            <p:txBody>
              <a:bodyPr wrap="square" rtlCol="0">
                <a:spAutoFit/>
              </a:bodyPr>
              <a:lstStyle/>
              <a:p>
                <a:pPr algn="ctr"/>
                <a:r>
                  <a:rPr lang="en-US" sz="3400" b="1" dirty="0">
                    <a:solidFill>
                      <a:srgbClr val="E6E7E9"/>
                    </a:solidFill>
                    <a:latin typeface="Tw Cen MT" panose="020B0602020104020603" pitchFamily="34" charset="0"/>
                  </a:rPr>
                  <a:t>3</a:t>
                </a:r>
              </a:p>
            </p:txBody>
          </p:sp>
        </p:grpSp>
        <p:grpSp>
          <p:nvGrpSpPr>
            <p:cNvPr id="12" name="Group 11">
              <a:extLst>
                <a:ext uri="{FF2B5EF4-FFF2-40B4-BE49-F238E27FC236}">
                  <a16:creationId xmlns:a16="http://schemas.microsoft.com/office/drawing/2014/main" id="{B1352A9B-F88C-024E-4B0B-1E4937DDEA77}"/>
                </a:ext>
              </a:extLst>
            </p:cNvPr>
            <p:cNvGrpSpPr/>
            <p:nvPr/>
          </p:nvGrpSpPr>
          <p:grpSpPr>
            <a:xfrm>
              <a:off x="3758446" y="2197458"/>
              <a:ext cx="2030037" cy="1879242"/>
              <a:chOff x="3758446" y="2197458"/>
              <a:chExt cx="2030037" cy="1879242"/>
            </a:xfrm>
          </p:grpSpPr>
          <p:sp>
            <p:nvSpPr>
              <p:cNvPr id="13" name="Rectangle: Top Corners Rounded 12">
                <a:extLst>
                  <a:ext uri="{FF2B5EF4-FFF2-40B4-BE49-F238E27FC236}">
                    <a16:creationId xmlns:a16="http://schemas.microsoft.com/office/drawing/2014/main" id="{5B64B78C-9BBF-C3D4-2186-24436FB4F3C5}"/>
                  </a:ext>
                </a:extLst>
              </p:cNvPr>
              <p:cNvSpPr/>
              <p:nvPr/>
            </p:nvSpPr>
            <p:spPr>
              <a:xfrm>
                <a:off x="3991395" y="2209800"/>
                <a:ext cx="1591582" cy="1866900"/>
              </a:xfrm>
              <a:prstGeom prst="round2SameRect">
                <a:avLst>
                  <a:gd name="adj1" fmla="val 12063"/>
                  <a:gd name="adj2" fmla="val 0"/>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197DEED-DA98-4C7B-ACF3-EF564E1ACE3D}"/>
                  </a:ext>
                </a:extLst>
              </p:cNvPr>
              <p:cNvSpPr txBox="1"/>
              <p:nvPr/>
            </p:nvSpPr>
            <p:spPr>
              <a:xfrm>
                <a:off x="3758446" y="2197458"/>
                <a:ext cx="2030037" cy="646331"/>
              </a:xfrm>
              <a:prstGeom prst="rect">
                <a:avLst/>
              </a:prstGeom>
              <a:noFill/>
            </p:spPr>
            <p:txBody>
              <a:bodyPr wrap="square" rtlCol="0">
                <a:spAutoFit/>
              </a:bodyPr>
              <a:lstStyle/>
              <a:p>
                <a:pPr algn="ctr"/>
                <a:r>
                  <a:rPr lang="en-US" b="1" dirty="0">
                    <a:solidFill>
                      <a:srgbClr val="E6E7E9"/>
                    </a:solidFill>
                    <a:latin typeface="Tw Cen MT" panose="020B0602020104020603" pitchFamily="34" charset="0"/>
                  </a:rPr>
                  <a:t>TEXT CLASSIFICATION</a:t>
                </a:r>
              </a:p>
            </p:txBody>
          </p:sp>
          <p:sp>
            <p:nvSpPr>
              <p:cNvPr id="15" name="TextBox 14">
                <a:extLst>
                  <a:ext uri="{FF2B5EF4-FFF2-40B4-BE49-F238E27FC236}">
                    <a16:creationId xmlns:a16="http://schemas.microsoft.com/office/drawing/2014/main" id="{5932C3CF-B1C9-5FE4-1FBF-7403FE18F9B0}"/>
                  </a:ext>
                </a:extLst>
              </p:cNvPr>
              <p:cNvSpPr txBox="1"/>
              <p:nvPr/>
            </p:nvSpPr>
            <p:spPr>
              <a:xfrm>
                <a:off x="4326249" y="2954952"/>
                <a:ext cx="894432" cy="615553"/>
              </a:xfrm>
              <a:prstGeom prst="rect">
                <a:avLst/>
              </a:prstGeom>
              <a:noFill/>
            </p:spPr>
            <p:txBody>
              <a:bodyPr wrap="square" rtlCol="0">
                <a:spAutoFit/>
              </a:bodyPr>
              <a:lstStyle/>
              <a:p>
                <a:pPr algn="ctr"/>
                <a:r>
                  <a:rPr lang="en-US" sz="3400" b="1" dirty="0">
                    <a:solidFill>
                      <a:srgbClr val="E6E7E9"/>
                    </a:solidFill>
                    <a:latin typeface="Tw Cen MT" panose="020B0602020104020603" pitchFamily="34" charset="0"/>
                  </a:rPr>
                  <a:t>2</a:t>
                </a:r>
              </a:p>
            </p:txBody>
          </p:sp>
        </p:grpSp>
        <p:grpSp>
          <p:nvGrpSpPr>
            <p:cNvPr id="16" name="Group 15">
              <a:extLst>
                <a:ext uri="{FF2B5EF4-FFF2-40B4-BE49-F238E27FC236}">
                  <a16:creationId xmlns:a16="http://schemas.microsoft.com/office/drawing/2014/main" id="{5C0203F7-9CD9-5681-1594-4AFCF9C1B781}"/>
                </a:ext>
              </a:extLst>
            </p:cNvPr>
            <p:cNvGrpSpPr/>
            <p:nvPr/>
          </p:nvGrpSpPr>
          <p:grpSpPr>
            <a:xfrm>
              <a:off x="1387588" y="2182683"/>
              <a:ext cx="1805441" cy="1894017"/>
              <a:chOff x="1387588" y="2182683"/>
              <a:chExt cx="1805441" cy="1894017"/>
            </a:xfrm>
          </p:grpSpPr>
          <p:sp>
            <p:nvSpPr>
              <p:cNvPr id="17" name="Rectangle: Top Corners Rounded 16">
                <a:extLst>
                  <a:ext uri="{FF2B5EF4-FFF2-40B4-BE49-F238E27FC236}">
                    <a16:creationId xmlns:a16="http://schemas.microsoft.com/office/drawing/2014/main" id="{FC702D41-6546-62EE-AB0F-318E60D27890}"/>
                  </a:ext>
                </a:extLst>
              </p:cNvPr>
              <p:cNvSpPr/>
              <p:nvPr/>
            </p:nvSpPr>
            <p:spPr>
              <a:xfrm>
                <a:off x="1494518" y="2209800"/>
                <a:ext cx="1591582" cy="1866900"/>
              </a:xfrm>
              <a:prstGeom prst="round2SameRect">
                <a:avLst>
                  <a:gd name="adj1" fmla="val 12063"/>
                  <a:gd name="adj2" fmla="val 0"/>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D2D151F-4FB3-9AFF-3A02-9C975D8C7E14}"/>
                  </a:ext>
                </a:extLst>
              </p:cNvPr>
              <p:cNvSpPr txBox="1"/>
              <p:nvPr/>
            </p:nvSpPr>
            <p:spPr>
              <a:xfrm>
                <a:off x="1387588" y="2182683"/>
                <a:ext cx="1805441" cy="707886"/>
              </a:xfrm>
              <a:prstGeom prst="rect">
                <a:avLst/>
              </a:prstGeom>
              <a:noFill/>
            </p:spPr>
            <p:txBody>
              <a:bodyPr wrap="square" rtlCol="0">
                <a:spAutoFit/>
              </a:bodyPr>
              <a:lstStyle/>
              <a:p>
                <a:pPr algn="ctr"/>
                <a:r>
                  <a:rPr lang="en-US" sz="2000" b="1" dirty="0">
                    <a:solidFill>
                      <a:srgbClr val="E6E7E9"/>
                    </a:solidFill>
                    <a:latin typeface="Tw Cen MT" panose="020B0602020104020603" pitchFamily="34" charset="0"/>
                  </a:rPr>
                  <a:t>STATISTICAL METHODS</a:t>
                </a:r>
              </a:p>
            </p:txBody>
          </p:sp>
          <p:sp>
            <p:nvSpPr>
              <p:cNvPr id="19" name="TextBox 18">
                <a:extLst>
                  <a:ext uri="{FF2B5EF4-FFF2-40B4-BE49-F238E27FC236}">
                    <a16:creationId xmlns:a16="http://schemas.microsoft.com/office/drawing/2014/main" id="{04B3A80F-88E6-314E-C854-082D3E6A3D45}"/>
                  </a:ext>
                </a:extLst>
              </p:cNvPr>
              <p:cNvSpPr txBox="1"/>
              <p:nvPr/>
            </p:nvSpPr>
            <p:spPr>
              <a:xfrm>
                <a:off x="1831757" y="2932124"/>
                <a:ext cx="894432" cy="615553"/>
              </a:xfrm>
              <a:prstGeom prst="rect">
                <a:avLst/>
              </a:prstGeom>
              <a:noFill/>
            </p:spPr>
            <p:txBody>
              <a:bodyPr wrap="square" rtlCol="0">
                <a:spAutoFit/>
              </a:bodyPr>
              <a:lstStyle/>
              <a:p>
                <a:pPr algn="ctr"/>
                <a:r>
                  <a:rPr lang="en-US" sz="3400" b="1" dirty="0">
                    <a:solidFill>
                      <a:srgbClr val="E6E7E9"/>
                    </a:solidFill>
                    <a:latin typeface="Tw Cen MT" panose="020B0602020104020603" pitchFamily="34" charset="0"/>
                  </a:rPr>
                  <a:t>1</a:t>
                </a:r>
              </a:p>
            </p:txBody>
          </p:sp>
        </p:grpSp>
        <p:sp>
          <p:nvSpPr>
            <p:cNvPr id="21" name="Freeform: Shape 20">
              <a:extLst>
                <a:ext uri="{FF2B5EF4-FFF2-40B4-BE49-F238E27FC236}">
                  <a16:creationId xmlns:a16="http://schemas.microsoft.com/office/drawing/2014/main" id="{FA844BB7-A76E-98D2-ACAE-EB18D42C4097}"/>
                </a:ext>
              </a:extLst>
            </p:cNvPr>
            <p:cNvSpPr/>
            <p:nvPr/>
          </p:nvSpPr>
          <p:spPr>
            <a:xfrm flipV="1">
              <a:off x="1494518" y="3143250"/>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A15698C1-09BB-5253-E17A-243C8308CF75}"/>
                </a:ext>
              </a:extLst>
            </p:cNvPr>
            <p:cNvSpPr/>
            <p:nvPr/>
          </p:nvSpPr>
          <p:spPr>
            <a:xfrm flipV="1">
              <a:off x="3991395" y="3143250"/>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23C1F964-4E23-79ED-AF75-501DB6AD7120}"/>
                </a:ext>
              </a:extLst>
            </p:cNvPr>
            <p:cNvSpPr/>
            <p:nvPr/>
          </p:nvSpPr>
          <p:spPr>
            <a:xfrm flipV="1">
              <a:off x="6488272" y="3143250"/>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EE0832FE-8A58-8259-31CE-3632F0B6AD53}"/>
                </a:ext>
              </a:extLst>
            </p:cNvPr>
            <p:cNvSpPr txBox="1"/>
            <p:nvPr/>
          </p:nvSpPr>
          <p:spPr>
            <a:xfrm>
              <a:off x="1488849" y="3837442"/>
              <a:ext cx="1591582" cy="1200329"/>
            </a:xfrm>
            <a:prstGeom prst="rect">
              <a:avLst/>
            </a:prstGeom>
            <a:noFill/>
          </p:spPr>
          <p:txBody>
            <a:bodyPr wrap="square" rtlCol="0">
              <a:spAutoFit/>
            </a:bodyPr>
            <a:lstStyle/>
            <a:p>
              <a:pPr marL="342900" indent="-342900">
                <a:buFont typeface="+mj-lt"/>
                <a:buAutoNum type="arabicPeriod"/>
              </a:pPr>
              <a:r>
                <a:rPr lang="en-US" b="1" dirty="0">
                  <a:solidFill>
                    <a:srgbClr val="EF3078"/>
                  </a:solidFill>
                  <a:latin typeface="Tw Cen MT" panose="020B0602020104020603" pitchFamily="34" charset="0"/>
                </a:rPr>
                <a:t>WORD FREQUENCY</a:t>
              </a:r>
            </a:p>
            <a:p>
              <a:pPr marL="342900" indent="-342900">
                <a:buFont typeface="+mj-lt"/>
                <a:buAutoNum type="arabicPeriod"/>
              </a:pPr>
              <a:r>
                <a:rPr lang="en-US" b="1" dirty="0">
                  <a:solidFill>
                    <a:srgbClr val="EF3078"/>
                  </a:solidFill>
                  <a:latin typeface="Tw Cen MT" panose="020B0602020104020603" pitchFamily="34" charset="0"/>
                </a:rPr>
                <a:t>COLLOCATION</a:t>
              </a:r>
            </a:p>
            <a:p>
              <a:pPr marL="342900" indent="-342900">
                <a:buFont typeface="+mj-lt"/>
                <a:buAutoNum type="arabicPeriod"/>
              </a:pPr>
              <a:r>
                <a:rPr lang="en-US" b="1" dirty="0">
                  <a:solidFill>
                    <a:srgbClr val="EF3078"/>
                  </a:solidFill>
                  <a:latin typeface="Tw Cen MT" panose="020B0602020104020603" pitchFamily="34" charset="0"/>
                </a:rPr>
                <a:t>CONCORDANCE</a:t>
              </a:r>
            </a:p>
            <a:p>
              <a:pPr marL="342900" indent="-342900">
                <a:buFont typeface="+mj-lt"/>
                <a:buAutoNum type="arabicPeriod"/>
              </a:pPr>
              <a:r>
                <a:rPr lang="en-US" b="1" dirty="0">
                  <a:solidFill>
                    <a:srgbClr val="EF3078"/>
                  </a:solidFill>
                  <a:latin typeface="Tw Cen MT" panose="020B0602020104020603" pitchFamily="34" charset="0"/>
                </a:rPr>
                <a:t>TF-IDF</a:t>
              </a:r>
            </a:p>
          </p:txBody>
        </p:sp>
        <p:sp>
          <p:nvSpPr>
            <p:cNvPr id="33" name="TextBox 32">
              <a:extLst>
                <a:ext uri="{FF2B5EF4-FFF2-40B4-BE49-F238E27FC236}">
                  <a16:creationId xmlns:a16="http://schemas.microsoft.com/office/drawing/2014/main" id="{7FEDF44C-BFD7-585F-2CBB-B9BD13C9D019}"/>
                </a:ext>
              </a:extLst>
            </p:cNvPr>
            <p:cNvSpPr txBox="1"/>
            <p:nvPr/>
          </p:nvSpPr>
          <p:spPr>
            <a:xfrm>
              <a:off x="3967914" y="3837442"/>
              <a:ext cx="1810809" cy="1477328"/>
            </a:xfrm>
            <a:prstGeom prst="rect">
              <a:avLst/>
            </a:prstGeom>
            <a:noFill/>
          </p:spPr>
          <p:txBody>
            <a:bodyPr wrap="square" rtlCol="0">
              <a:spAutoFit/>
            </a:bodyPr>
            <a:lstStyle/>
            <a:p>
              <a:pPr marL="342900" indent="-342900">
                <a:buFont typeface="+mj-lt"/>
                <a:buAutoNum type="arabicPeriod"/>
              </a:pPr>
              <a:r>
                <a:rPr lang="en-US" b="1" dirty="0">
                  <a:solidFill>
                    <a:srgbClr val="03A1A4"/>
                  </a:solidFill>
                  <a:latin typeface="Tw Cen MT" panose="020B0602020104020603" pitchFamily="34" charset="0"/>
                </a:rPr>
                <a:t>TOPIC ANALYSIS</a:t>
              </a:r>
            </a:p>
            <a:p>
              <a:pPr marL="342900" indent="-342900">
                <a:buFont typeface="+mj-lt"/>
                <a:buAutoNum type="arabicPeriod"/>
              </a:pPr>
              <a:r>
                <a:rPr lang="en-US" b="1" dirty="0">
                  <a:solidFill>
                    <a:srgbClr val="03A1A4"/>
                  </a:solidFill>
                  <a:latin typeface="Tw Cen MT" panose="020B0602020104020603" pitchFamily="34" charset="0"/>
                </a:rPr>
                <a:t>SENTIMENT ANALYSIS</a:t>
              </a:r>
            </a:p>
            <a:p>
              <a:pPr marL="342900" indent="-342900">
                <a:buFont typeface="+mj-lt"/>
                <a:buAutoNum type="arabicPeriod"/>
              </a:pPr>
              <a:r>
                <a:rPr lang="en-US" b="1" dirty="0">
                  <a:solidFill>
                    <a:srgbClr val="03A1A4"/>
                  </a:solidFill>
                  <a:latin typeface="Tw Cen MT" panose="020B0602020104020603" pitchFamily="34" charset="0"/>
                </a:rPr>
                <a:t>INTENT DETECTION</a:t>
              </a:r>
            </a:p>
            <a:p>
              <a:pPr marL="342900" indent="-342900">
                <a:buFont typeface="+mj-lt"/>
                <a:buAutoNum type="arabicPeriod"/>
              </a:pPr>
              <a:r>
                <a:rPr lang="en-US" b="1" dirty="0">
                  <a:solidFill>
                    <a:srgbClr val="03A1A4"/>
                  </a:solidFill>
                  <a:latin typeface="Tw Cen MT" panose="020B0602020104020603" pitchFamily="34" charset="0"/>
                </a:rPr>
                <a:t>LANGUAGE CLASSIFICATION</a:t>
              </a:r>
            </a:p>
          </p:txBody>
        </p:sp>
        <p:sp>
          <p:nvSpPr>
            <p:cNvPr id="36" name="TextBox 35">
              <a:extLst>
                <a:ext uri="{FF2B5EF4-FFF2-40B4-BE49-F238E27FC236}">
                  <a16:creationId xmlns:a16="http://schemas.microsoft.com/office/drawing/2014/main" id="{060BA10F-C24D-4686-DE24-C302A0138602}"/>
                </a:ext>
              </a:extLst>
            </p:cNvPr>
            <p:cNvSpPr txBox="1"/>
            <p:nvPr/>
          </p:nvSpPr>
          <p:spPr>
            <a:xfrm>
              <a:off x="6488272" y="3837442"/>
              <a:ext cx="1591582" cy="1200329"/>
            </a:xfrm>
            <a:prstGeom prst="rect">
              <a:avLst/>
            </a:prstGeom>
            <a:noFill/>
          </p:spPr>
          <p:txBody>
            <a:bodyPr wrap="square" rtlCol="0">
              <a:spAutoFit/>
            </a:bodyPr>
            <a:lstStyle/>
            <a:p>
              <a:pPr marL="342900" indent="-342900">
                <a:buFont typeface="+mj-lt"/>
                <a:buAutoNum type="arabicPeriod"/>
              </a:pPr>
              <a:r>
                <a:rPr lang="en-US" b="1" dirty="0">
                  <a:solidFill>
                    <a:srgbClr val="EE9524"/>
                  </a:solidFill>
                  <a:latin typeface="Tw Cen MT" panose="020B0602020104020603" pitchFamily="34" charset="0"/>
                </a:rPr>
                <a:t>KEYWORD EXTRACTION</a:t>
              </a:r>
            </a:p>
            <a:p>
              <a:pPr marL="342900" indent="-342900">
                <a:buFont typeface="+mj-lt"/>
                <a:buAutoNum type="arabicPeriod"/>
              </a:pPr>
              <a:r>
                <a:rPr lang="en-US" b="1" dirty="0">
                  <a:solidFill>
                    <a:srgbClr val="EE9524"/>
                  </a:solidFill>
                  <a:latin typeface="Tw Cen MT" panose="020B0602020104020603" pitchFamily="34" charset="0"/>
                </a:rPr>
                <a:t>ENTITY EXTRACTION</a:t>
              </a:r>
            </a:p>
          </p:txBody>
        </p:sp>
      </p:grpSp>
      <p:pic>
        <p:nvPicPr>
          <p:cNvPr id="42" name="Picture 41">
            <a:extLst>
              <a:ext uri="{FF2B5EF4-FFF2-40B4-BE49-F238E27FC236}">
                <a16:creationId xmlns:a16="http://schemas.microsoft.com/office/drawing/2014/main" id="{D330F0A0-12CA-439F-01EE-03A88F030689}"/>
              </a:ext>
            </a:extLst>
          </p:cNvPr>
          <p:cNvPicPr>
            <a:picLocks noChangeAspect="1"/>
          </p:cNvPicPr>
          <p:nvPr/>
        </p:nvPicPr>
        <p:blipFill>
          <a:blip r:embed="rId2"/>
          <a:stretch>
            <a:fillRect/>
          </a:stretch>
        </p:blipFill>
        <p:spPr>
          <a:xfrm>
            <a:off x="1200987" y="266068"/>
            <a:ext cx="1018120" cy="1018120"/>
          </a:xfrm>
          <a:prstGeom prst="rect">
            <a:avLst/>
          </a:prstGeom>
          <a:gradFill>
            <a:gsLst>
              <a:gs pos="50000">
                <a:schemeClr val="bg1">
                  <a:lumMod val="85000"/>
                </a:schemeClr>
              </a:gs>
              <a:gs pos="0">
                <a:schemeClr val="bg1">
                  <a:lumMod val="95000"/>
                </a:schemeClr>
              </a:gs>
              <a:gs pos="100000">
                <a:schemeClr val="bg1">
                  <a:lumMod val="79000"/>
                </a:schemeClr>
              </a:gs>
            </a:gsLst>
            <a:lin ang="5400000" scaled="0"/>
          </a:gradFill>
          <a:effectLst>
            <a:outerShdw blurRad="50800" dist="50800" dir="5400000" algn="ctr" rotWithShape="0">
              <a:schemeClr val="bg1"/>
            </a:outerShdw>
          </a:effectLst>
        </p:spPr>
      </p:pic>
    </p:spTree>
    <p:extLst>
      <p:ext uri="{BB962C8B-B14F-4D97-AF65-F5344CB8AC3E}">
        <p14:creationId xmlns:p14="http://schemas.microsoft.com/office/powerpoint/2010/main" val="1518568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518556" y="3341838"/>
            <a:ext cx="11804072" cy="3046988"/>
          </a:xfrm>
          <a:prstGeom prst="rect">
            <a:avLst/>
          </a:prstGeom>
          <a:noFill/>
        </p:spPr>
        <p:txBody>
          <a:bodyPr wrap="square">
            <a:spAutoFit/>
          </a:bodyPr>
          <a:lstStyle/>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This statistical method pinpoints the most frequently used words or expressions in a specific piece of text.</a:t>
            </a:r>
          </a:p>
          <a:p>
            <a:endPar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endParaRPr>
          </a:p>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With this particular insight, you can address problematic situations, identify success areas, and more.</a:t>
            </a:r>
            <a:endParaRPr lang="en-US" sz="3200" b="1" dirty="0">
              <a:effectLst>
                <a:outerShdw blurRad="38100" dist="38100" dir="2700000" algn="tl">
                  <a:srgbClr val="000000">
                    <a:alpha val="43137"/>
                  </a:srgbClr>
                </a:outerShdw>
              </a:effectLst>
            </a:endParaRPr>
          </a:p>
        </p:txBody>
      </p:sp>
      <p:grpSp>
        <p:nvGrpSpPr>
          <p:cNvPr id="2" name="Group 1">
            <a:extLst>
              <a:ext uri="{FF2B5EF4-FFF2-40B4-BE49-F238E27FC236}">
                <a16:creationId xmlns:a16="http://schemas.microsoft.com/office/drawing/2014/main" id="{917EC159-9535-258D-F636-D05556A014E3}"/>
              </a:ext>
            </a:extLst>
          </p:cNvPr>
          <p:cNvGrpSpPr/>
          <p:nvPr/>
        </p:nvGrpSpPr>
        <p:grpSpPr>
          <a:xfrm>
            <a:off x="761212" y="1735868"/>
            <a:ext cx="7781365" cy="845672"/>
            <a:chOff x="851647" y="741081"/>
            <a:chExt cx="7781365" cy="845672"/>
          </a:xfrm>
        </p:grpSpPr>
        <p:sp>
          <p:nvSpPr>
            <p:cNvPr id="12" name="Rectangle: Rounded Corners 11">
              <a:extLst>
                <a:ext uri="{FF2B5EF4-FFF2-40B4-BE49-F238E27FC236}">
                  <a16:creationId xmlns:a16="http://schemas.microsoft.com/office/drawing/2014/main" id="{7D31F3F2-3D7C-BB59-3491-206CD0287816}"/>
                </a:ext>
              </a:extLst>
            </p:cNvPr>
            <p:cNvSpPr/>
            <p:nvPr/>
          </p:nvSpPr>
          <p:spPr>
            <a:xfrm>
              <a:off x="851647" y="741081"/>
              <a:ext cx="7781365" cy="845672"/>
            </a:xfrm>
            <a:prstGeom prst="roundRect">
              <a:avLst>
                <a:gd name="adj" fmla="val 50000"/>
              </a:avLst>
            </a:prstGeom>
            <a:solidFill>
              <a:srgbClr val="FF3399"/>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1EBCD91-1462-F0C7-516C-F1D3A4A1473E}"/>
                </a:ext>
              </a:extLst>
            </p:cNvPr>
            <p:cNvSpPr/>
            <p:nvPr/>
          </p:nvSpPr>
          <p:spPr>
            <a:xfrm>
              <a:off x="1019234" y="792288"/>
              <a:ext cx="1858037" cy="743259"/>
            </a:xfrm>
            <a:prstGeom prst="ellipse">
              <a:avLst/>
            </a:prstGeom>
            <a:solidFill>
              <a:schemeClr val="bg1">
                <a:lumMod val="85000"/>
              </a:schemeClr>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83FABF8-4AA7-5406-AFCE-9F4FA195EDA5}"/>
                </a:ext>
              </a:extLst>
            </p:cNvPr>
            <p:cNvSpPr txBox="1"/>
            <p:nvPr/>
          </p:nvSpPr>
          <p:spPr>
            <a:xfrm>
              <a:off x="1395033" y="875204"/>
              <a:ext cx="917282" cy="444471"/>
            </a:xfrm>
            <a:prstGeom prst="rect">
              <a:avLst/>
            </a:prstGeom>
            <a:solidFill>
              <a:schemeClr val="bg1">
                <a:lumMod val="85000"/>
              </a:schemeClr>
            </a:solid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1</a:t>
              </a:r>
            </a:p>
          </p:txBody>
        </p:sp>
        <p:sp>
          <p:nvSpPr>
            <p:cNvPr id="15" name="TextBox 14">
              <a:extLst>
                <a:ext uri="{FF2B5EF4-FFF2-40B4-BE49-F238E27FC236}">
                  <a16:creationId xmlns:a16="http://schemas.microsoft.com/office/drawing/2014/main" id="{A9EE2710-A134-EA26-4E57-2093C4A9D15D}"/>
                </a:ext>
              </a:extLst>
            </p:cNvPr>
            <p:cNvSpPr txBox="1"/>
            <p:nvPr/>
          </p:nvSpPr>
          <p:spPr>
            <a:xfrm>
              <a:off x="2861603" y="801490"/>
              <a:ext cx="5116796" cy="522907"/>
            </a:xfrm>
            <a:prstGeom prst="rect">
              <a:avLst/>
            </a:prstGeom>
            <a:solidFill>
              <a:srgbClr val="FF3399"/>
            </a:solidFill>
          </p:spPr>
          <p:txBody>
            <a:bodyPr wrap="square" rtlCol="0">
              <a:spAutoFit/>
            </a:bodyPr>
            <a:lstStyle/>
            <a:p>
              <a:pPr algn="ctr"/>
              <a:r>
                <a:rPr lang="en-US" sz="3400" b="1" dirty="0">
                  <a:solidFill>
                    <a:schemeClr val="bg1">
                      <a:lumMod val="95000"/>
                    </a:schemeClr>
                  </a:solidFill>
                </a:rPr>
                <a:t>WORD FREQUENCY</a:t>
              </a:r>
            </a:p>
          </p:txBody>
        </p:sp>
      </p:grpSp>
      <p:sp>
        <p:nvSpPr>
          <p:cNvPr id="3" name="Cloud 2">
            <a:extLst>
              <a:ext uri="{FF2B5EF4-FFF2-40B4-BE49-F238E27FC236}">
                <a16:creationId xmlns:a16="http://schemas.microsoft.com/office/drawing/2014/main" id="{2A46528A-69E9-BEF5-5CD6-BDA786A436E5}"/>
              </a:ext>
            </a:extLst>
          </p:cNvPr>
          <p:cNvSpPr/>
          <p:nvPr/>
        </p:nvSpPr>
        <p:spPr>
          <a:xfrm>
            <a:off x="1304598" y="211015"/>
            <a:ext cx="7781365" cy="1262497"/>
          </a:xfrm>
          <a:prstGeom prst="cloud">
            <a:avLst/>
          </a:prstGeom>
          <a:ln>
            <a:no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4000" b="1" dirty="0">
                <a:effectLst>
                  <a:outerShdw blurRad="38100" dist="38100" dir="2700000" algn="tl">
                    <a:srgbClr val="000000">
                      <a:alpha val="43137"/>
                    </a:srgbClr>
                  </a:outerShdw>
                </a:effectLst>
              </a:rPr>
              <a:t>1-Statistical Methods</a:t>
            </a:r>
          </a:p>
        </p:txBody>
      </p:sp>
    </p:spTree>
    <p:extLst>
      <p:ext uri="{BB962C8B-B14F-4D97-AF65-F5344CB8AC3E}">
        <p14:creationId xmlns:p14="http://schemas.microsoft.com/office/powerpoint/2010/main" val="3688986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387928" y="2490486"/>
            <a:ext cx="11804072" cy="1077218"/>
          </a:xfrm>
          <a:prstGeom prst="rect">
            <a:avLst/>
          </a:prstGeom>
          <a:noFill/>
        </p:spPr>
        <p:txBody>
          <a:bodyPr wrap="square">
            <a:spAutoFit/>
          </a:bodyPr>
          <a:lstStyle/>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This method helps identify words that co-occur – meaning they commonly appear together.</a:t>
            </a:r>
          </a:p>
        </p:txBody>
      </p:sp>
      <p:grpSp>
        <p:nvGrpSpPr>
          <p:cNvPr id="16" name="Group 15">
            <a:extLst>
              <a:ext uri="{FF2B5EF4-FFF2-40B4-BE49-F238E27FC236}">
                <a16:creationId xmlns:a16="http://schemas.microsoft.com/office/drawing/2014/main" id="{4EDC511C-46FB-AE35-948C-BF860D0562CD}"/>
              </a:ext>
            </a:extLst>
          </p:cNvPr>
          <p:cNvGrpSpPr/>
          <p:nvPr/>
        </p:nvGrpSpPr>
        <p:grpSpPr>
          <a:xfrm>
            <a:off x="851647" y="741081"/>
            <a:ext cx="7783606" cy="995504"/>
            <a:chOff x="6168492" y="4193343"/>
            <a:chExt cx="3845890" cy="995504"/>
          </a:xfrm>
          <a:solidFill>
            <a:srgbClr val="FF3399"/>
          </a:solidFill>
        </p:grpSpPr>
        <p:sp>
          <p:nvSpPr>
            <p:cNvPr id="12" name="Rectangle: Rounded Corners 11">
              <a:extLst>
                <a:ext uri="{FF2B5EF4-FFF2-40B4-BE49-F238E27FC236}">
                  <a16:creationId xmlns:a16="http://schemas.microsoft.com/office/drawing/2014/main" id="{7D31F3F2-3D7C-BB59-3491-206CD0287816}"/>
                </a:ext>
              </a:extLst>
            </p:cNvPr>
            <p:cNvSpPr/>
            <p:nvPr/>
          </p:nvSpPr>
          <p:spPr>
            <a:xfrm>
              <a:off x="6168492" y="4193343"/>
              <a:ext cx="3845890" cy="995504"/>
            </a:xfrm>
            <a:prstGeom prst="roundRect">
              <a:avLst>
                <a:gd name="adj" fmla="val 50000"/>
              </a:avLst>
            </a:prstGeom>
            <a:grp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1EBCD91-1462-F0C7-516C-F1D3A4A1473E}"/>
                </a:ext>
              </a:extLst>
            </p:cNvPr>
            <p:cNvSpPr/>
            <p:nvPr/>
          </p:nvSpPr>
          <p:spPr>
            <a:xfrm>
              <a:off x="6251321" y="4253623"/>
              <a:ext cx="918323" cy="874946"/>
            </a:xfrm>
            <a:prstGeom prst="ellipse">
              <a:avLst/>
            </a:prstGeom>
            <a:solidFill>
              <a:schemeClr val="bg1">
                <a:lumMod val="85000"/>
              </a:schemeClr>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83FABF8-4AA7-5406-AFCE-9F4FA195EDA5}"/>
                </a:ext>
              </a:extLst>
            </p:cNvPr>
            <p:cNvSpPr txBox="1"/>
            <p:nvPr/>
          </p:nvSpPr>
          <p:spPr>
            <a:xfrm>
              <a:off x="6437057" y="4351229"/>
              <a:ext cx="453361" cy="523220"/>
            </a:xfrm>
            <a:prstGeom prst="rect">
              <a:avLst/>
            </a:prstGeom>
            <a:solidFill>
              <a:schemeClr val="bg1">
                <a:lumMod val="85000"/>
              </a:schemeClr>
            </a:solid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2</a:t>
              </a:r>
            </a:p>
          </p:txBody>
        </p:sp>
        <p:sp>
          <p:nvSpPr>
            <p:cNvPr id="15" name="TextBox 14">
              <a:extLst>
                <a:ext uri="{FF2B5EF4-FFF2-40B4-BE49-F238E27FC236}">
                  <a16:creationId xmlns:a16="http://schemas.microsoft.com/office/drawing/2014/main" id="{A9EE2710-A134-EA26-4E57-2093C4A9D15D}"/>
                </a:ext>
              </a:extLst>
            </p:cNvPr>
            <p:cNvSpPr txBox="1"/>
            <p:nvPr/>
          </p:nvSpPr>
          <p:spPr>
            <a:xfrm>
              <a:off x="7161900" y="4264455"/>
              <a:ext cx="2528944" cy="615553"/>
            </a:xfrm>
            <a:prstGeom prst="rect">
              <a:avLst/>
            </a:prstGeom>
            <a:grpFill/>
          </p:spPr>
          <p:txBody>
            <a:bodyPr wrap="square" rtlCol="0">
              <a:spAutoFit/>
            </a:bodyPr>
            <a:lstStyle/>
            <a:p>
              <a:pPr algn="ctr"/>
              <a:r>
                <a:rPr lang="en-US" sz="3400" b="1" dirty="0">
                  <a:solidFill>
                    <a:schemeClr val="bg1">
                      <a:lumMod val="95000"/>
                    </a:schemeClr>
                  </a:solidFill>
                </a:rPr>
                <a:t>COLLOCATION</a:t>
              </a:r>
            </a:p>
          </p:txBody>
        </p:sp>
      </p:grpSp>
    </p:spTree>
    <p:extLst>
      <p:ext uri="{BB962C8B-B14F-4D97-AF65-F5344CB8AC3E}">
        <p14:creationId xmlns:p14="http://schemas.microsoft.com/office/powerpoint/2010/main" val="40948936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387928" y="2347051"/>
            <a:ext cx="11804072" cy="2062103"/>
          </a:xfrm>
          <a:prstGeom prst="rect">
            <a:avLst/>
          </a:prstGeom>
          <a:noFill/>
        </p:spPr>
        <p:txBody>
          <a:bodyPr wrap="square">
            <a:spAutoFit/>
          </a:bodyPr>
          <a:lstStyle/>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Concordance is all about providing context – in essence, it helps decode the ambiguity of human language by analyzing how specific words are used in different contexts.</a:t>
            </a:r>
          </a:p>
        </p:txBody>
      </p:sp>
      <p:grpSp>
        <p:nvGrpSpPr>
          <p:cNvPr id="16" name="Group 15">
            <a:extLst>
              <a:ext uri="{FF2B5EF4-FFF2-40B4-BE49-F238E27FC236}">
                <a16:creationId xmlns:a16="http://schemas.microsoft.com/office/drawing/2014/main" id="{4EDC511C-46FB-AE35-948C-BF860D0562CD}"/>
              </a:ext>
            </a:extLst>
          </p:cNvPr>
          <p:cNvGrpSpPr/>
          <p:nvPr/>
        </p:nvGrpSpPr>
        <p:grpSpPr>
          <a:xfrm>
            <a:off x="851647" y="741081"/>
            <a:ext cx="7783606" cy="995504"/>
            <a:chOff x="6168492" y="4193343"/>
            <a:chExt cx="3845890" cy="995504"/>
          </a:xfrm>
          <a:solidFill>
            <a:srgbClr val="FF3399"/>
          </a:solidFill>
        </p:grpSpPr>
        <p:sp>
          <p:nvSpPr>
            <p:cNvPr id="12" name="Rectangle: Rounded Corners 11">
              <a:extLst>
                <a:ext uri="{FF2B5EF4-FFF2-40B4-BE49-F238E27FC236}">
                  <a16:creationId xmlns:a16="http://schemas.microsoft.com/office/drawing/2014/main" id="{7D31F3F2-3D7C-BB59-3491-206CD0287816}"/>
                </a:ext>
              </a:extLst>
            </p:cNvPr>
            <p:cNvSpPr/>
            <p:nvPr/>
          </p:nvSpPr>
          <p:spPr>
            <a:xfrm>
              <a:off x="6168492" y="4193343"/>
              <a:ext cx="3845890" cy="995504"/>
            </a:xfrm>
            <a:prstGeom prst="roundRect">
              <a:avLst>
                <a:gd name="adj" fmla="val 50000"/>
              </a:avLst>
            </a:prstGeom>
            <a:grp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1EBCD91-1462-F0C7-516C-F1D3A4A1473E}"/>
                </a:ext>
              </a:extLst>
            </p:cNvPr>
            <p:cNvSpPr/>
            <p:nvPr/>
          </p:nvSpPr>
          <p:spPr>
            <a:xfrm>
              <a:off x="6251321" y="4253623"/>
              <a:ext cx="918323" cy="874946"/>
            </a:xfrm>
            <a:prstGeom prst="ellipse">
              <a:avLst/>
            </a:prstGeom>
            <a:solidFill>
              <a:schemeClr val="bg1">
                <a:lumMod val="85000"/>
              </a:schemeClr>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83FABF8-4AA7-5406-AFCE-9F4FA195EDA5}"/>
                </a:ext>
              </a:extLst>
            </p:cNvPr>
            <p:cNvSpPr txBox="1"/>
            <p:nvPr/>
          </p:nvSpPr>
          <p:spPr>
            <a:xfrm>
              <a:off x="6437057" y="4351229"/>
              <a:ext cx="453361" cy="523220"/>
            </a:xfrm>
            <a:prstGeom prst="rect">
              <a:avLst/>
            </a:prstGeom>
            <a:solidFill>
              <a:schemeClr val="bg1">
                <a:lumMod val="85000"/>
              </a:schemeClr>
            </a:solid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3</a:t>
              </a:r>
            </a:p>
          </p:txBody>
        </p:sp>
        <p:sp>
          <p:nvSpPr>
            <p:cNvPr id="15" name="TextBox 14">
              <a:extLst>
                <a:ext uri="{FF2B5EF4-FFF2-40B4-BE49-F238E27FC236}">
                  <a16:creationId xmlns:a16="http://schemas.microsoft.com/office/drawing/2014/main" id="{A9EE2710-A134-EA26-4E57-2093C4A9D15D}"/>
                </a:ext>
              </a:extLst>
            </p:cNvPr>
            <p:cNvSpPr txBox="1"/>
            <p:nvPr/>
          </p:nvSpPr>
          <p:spPr>
            <a:xfrm>
              <a:off x="7161900" y="4264455"/>
              <a:ext cx="2528944" cy="615553"/>
            </a:xfrm>
            <a:prstGeom prst="rect">
              <a:avLst/>
            </a:prstGeom>
            <a:grpFill/>
          </p:spPr>
          <p:txBody>
            <a:bodyPr wrap="square" rtlCol="0">
              <a:spAutoFit/>
            </a:bodyPr>
            <a:lstStyle/>
            <a:p>
              <a:pPr algn="ctr"/>
              <a:r>
                <a:rPr lang="en-US" sz="3400" b="1" dirty="0">
                  <a:solidFill>
                    <a:schemeClr val="bg1">
                      <a:lumMod val="95000"/>
                    </a:schemeClr>
                  </a:solidFill>
                </a:rPr>
                <a:t>CONCORDANCE</a:t>
              </a:r>
            </a:p>
          </p:txBody>
        </p:sp>
      </p:grpSp>
    </p:spTree>
    <p:extLst>
      <p:ext uri="{BB962C8B-B14F-4D97-AF65-F5344CB8AC3E}">
        <p14:creationId xmlns:p14="http://schemas.microsoft.com/office/powerpoint/2010/main" val="4051982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29" name="TextBox 28">
            <a:extLst>
              <a:ext uri="{FF2B5EF4-FFF2-40B4-BE49-F238E27FC236}">
                <a16:creationId xmlns:a16="http://schemas.microsoft.com/office/drawing/2014/main" id="{2D6A0683-709B-C948-39CA-EEFBA6BAD2FD}"/>
              </a:ext>
            </a:extLst>
          </p:cNvPr>
          <p:cNvSpPr txBox="1"/>
          <p:nvPr/>
        </p:nvSpPr>
        <p:spPr>
          <a:xfrm>
            <a:off x="524435" y="807638"/>
            <a:ext cx="11143130" cy="5509200"/>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For example, the word issue might be used for numerous scenarios such as a problem, a situation, a topic, or the act of supplying something:</a:t>
            </a:r>
          </a:p>
          <a:p>
            <a:pPr marR="0" lvl="0" algn="l" defTabSz="457200" rtl="0" eaLnBrk="1" fontAlgn="auto" latinLnBrk="0" hangingPunct="1">
              <a:lnSpc>
                <a:spcPct val="100000"/>
              </a:lnSpc>
              <a:spcBef>
                <a:spcPts val="0"/>
              </a:spcBef>
              <a:spcAft>
                <a:spcPts val="0"/>
              </a:spcAft>
              <a:buClrTx/>
              <a:buSzTx/>
              <a:tabLst/>
              <a:defRPr/>
            </a:pPr>
            <a:endPar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There’s an issue with my account → problem</a:t>
            </a: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We have an issue to deal with → situation</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It’s an important issue → topic</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Your tracking number has been issued → supplied</a:t>
            </a:r>
          </a:p>
        </p:txBody>
      </p:sp>
    </p:spTree>
    <p:extLst>
      <p:ext uri="{BB962C8B-B14F-4D97-AF65-F5344CB8AC3E}">
        <p14:creationId xmlns:p14="http://schemas.microsoft.com/office/powerpoint/2010/main" val="3466722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387928" y="2490486"/>
            <a:ext cx="11804072" cy="1569660"/>
          </a:xfrm>
          <a:prstGeom prst="rect">
            <a:avLst/>
          </a:prstGeom>
          <a:noFill/>
        </p:spPr>
        <p:txBody>
          <a:bodyPr wrap="square">
            <a:spAutoFit/>
          </a:bodyPr>
          <a:lstStyle/>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TF-IDF (term frequency-inverse document frequency) is a statistical measure that evaluates how important a word is to a document in a collection of documents.</a:t>
            </a:r>
          </a:p>
        </p:txBody>
      </p:sp>
      <p:grpSp>
        <p:nvGrpSpPr>
          <p:cNvPr id="16" name="Group 15">
            <a:extLst>
              <a:ext uri="{FF2B5EF4-FFF2-40B4-BE49-F238E27FC236}">
                <a16:creationId xmlns:a16="http://schemas.microsoft.com/office/drawing/2014/main" id="{4EDC511C-46FB-AE35-948C-BF860D0562CD}"/>
              </a:ext>
            </a:extLst>
          </p:cNvPr>
          <p:cNvGrpSpPr/>
          <p:nvPr/>
        </p:nvGrpSpPr>
        <p:grpSpPr>
          <a:xfrm>
            <a:off x="851647" y="741081"/>
            <a:ext cx="7783606" cy="995504"/>
            <a:chOff x="6168492" y="4193343"/>
            <a:chExt cx="3845890" cy="995504"/>
          </a:xfrm>
          <a:solidFill>
            <a:srgbClr val="FF3399"/>
          </a:solidFill>
        </p:grpSpPr>
        <p:sp>
          <p:nvSpPr>
            <p:cNvPr id="12" name="Rectangle: Rounded Corners 11">
              <a:extLst>
                <a:ext uri="{FF2B5EF4-FFF2-40B4-BE49-F238E27FC236}">
                  <a16:creationId xmlns:a16="http://schemas.microsoft.com/office/drawing/2014/main" id="{7D31F3F2-3D7C-BB59-3491-206CD0287816}"/>
                </a:ext>
              </a:extLst>
            </p:cNvPr>
            <p:cNvSpPr/>
            <p:nvPr/>
          </p:nvSpPr>
          <p:spPr>
            <a:xfrm>
              <a:off x="6168492" y="4193343"/>
              <a:ext cx="3845890" cy="995504"/>
            </a:xfrm>
            <a:prstGeom prst="roundRect">
              <a:avLst>
                <a:gd name="adj" fmla="val 50000"/>
              </a:avLst>
            </a:prstGeom>
            <a:grp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1EBCD91-1462-F0C7-516C-F1D3A4A1473E}"/>
                </a:ext>
              </a:extLst>
            </p:cNvPr>
            <p:cNvSpPr/>
            <p:nvPr/>
          </p:nvSpPr>
          <p:spPr>
            <a:xfrm>
              <a:off x="6251321" y="4253623"/>
              <a:ext cx="918323" cy="874946"/>
            </a:xfrm>
            <a:prstGeom prst="ellipse">
              <a:avLst/>
            </a:prstGeom>
            <a:solidFill>
              <a:schemeClr val="bg1">
                <a:lumMod val="85000"/>
              </a:schemeClr>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83FABF8-4AA7-5406-AFCE-9F4FA195EDA5}"/>
                </a:ext>
              </a:extLst>
            </p:cNvPr>
            <p:cNvSpPr txBox="1"/>
            <p:nvPr/>
          </p:nvSpPr>
          <p:spPr>
            <a:xfrm>
              <a:off x="6437057" y="4351229"/>
              <a:ext cx="453361" cy="523220"/>
            </a:xfrm>
            <a:prstGeom prst="rect">
              <a:avLst/>
            </a:prstGeom>
            <a:solidFill>
              <a:schemeClr val="bg1">
                <a:lumMod val="85000"/>
              </a:schemeClr>
            </a:solid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4</a:t>
              </a:r>
            </a:p>
          </p:txBody>
        </p:sp>
        <p:sp>
          <p:nvSpPr>
            <p:cNvPr id="15" name="TextBox 14">
              <a:extLst>
                <a:ext uri="{FF2B5EF4-FFF2-40B4-BE49-F238E27FC236}">
                  <a16:creationId xmlns:a16="http://schemas.microsoft.com/office/drawing/2014/main" id="{A9EE2710-A134-EA26-4E57-2093C4A9D15D}"/>
                </a:ext>
              </a:extLst>
            </p:cNvPr>
            <p:cNvSpPr txBox="1"/>
            <p:nvPr/>
          </p:nvSpPr>
          <p:spPr>
            <a:xfrm>
              <a:off x="7161900" y="4264455"/>
              <a:ext cx="2528944" cy="615553"/>
            </a:xfrm>
            <a:prstGeom prst="rect">
              <a:avLst/>
            </a:prstGeom>
            <a:grpFill/>
          </p:spPr>
          <p:txBody>
            <a:bodyPr wrap="square" rtlCol="0">
              <a:spAutoFit/>
            </a:bodyPr>
            <a:lstStyle/>
            <a:p>
              <a:pPr algn="ctr"/>
              <a:r>
                <a:rPr lang="en-US" sz="3400" b="1" dirty="0">
                  <a:solidFill>
                    <a:schemeClr val="bg1">
                      <a:lumMod val="95000"/>
                    </a:schemeClr>
                  </a:solidFill>
                </a:rPr>
                <a:t>TF-IDF</a:t>
              </a:r>
            </a:p>
          </p:txBody>
        </p:sp>
      </p:grpSp>
    </p:spTree>
    <p:extLst>
      <p:ext uri="{BB962C8B-B14F-4D97-AF65-F5344CB8AC3E}">
        <p14:creationId xmlns:p14="http://schemas.microsoft.com/office/powerpoint/2010/main" val="922939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29" name="TextBox 28">
            <a:extLst>
              <a:ext uri="{FF2B5EF4-FFF2-40B4-BE49-F238E27FC236}">
                <a16:creationId xmlns:a16="http://schemas.microsoft.com/office/drawing/2014/main" id="{2D6A0683-709B-C948-39CA-EEFBA6BAD2FD}"/>
              </a:ext>
            </a:extLst>
          </p:cNvPr>
          <p:cNvSpPr txBox="1"/>
          <p:nvPr/>
        </p:nvSpPr>
        <p:spPr>
          <a:xfrm>
            <a:off x="524435" y="807638"/>
            <a:ext cx="11143130" cy="5016758"/>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For example</a:t>
            </a:r>
            <a:r>
              <a:rPr lang="en-US" sz="3200" b="1" dirty="0">
                <a:solidFill>
                  <a:srgbClr val="2B3E51"/>
                </a:solidFill>
                <a:effectLst>
                  <a:outerShdw blurRad="38100" dist="38100" dir="2700000" algn="tl">
                    <a:srgbClr val="000000">
                      <a:alpha val="43137"/>
                    </a:srgbClr>
                  </a:outerShdw>
                </a:effectLst>
                <a:latin typeface="Open Sans" panose="020B0606030504020204" pitchFamily="34" charset="0"/>
              </a:rPr>
              <a:t>:</a:t>
            </a:r>
          </a:p>
          <a:p>
            <a:pPr marR="0" lvl="0" algn="l" defTabSz="457200" rtl="0" eaLnBrk="1" fontAlgn="auto" latinLnBrk="0" hangingPunct="1">
              <a:lnSpc>
                <a:spcPct val="100000"/>
              </a:lnSpc>
              <a:spcBef>
                <a:spcPts val="0"/>
              </a:spcBef>
              <a:spcAft>
                <a:spcPts val="0"/>
              </a:spcAft>
              <a:buClrTx/>
              <a:buSzTx/>
              <a:tabLst/>
              <a:defRPr/>
            </a:pPr>
            <a:endPar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The words ‘</a:t>
            </a:r>
            <a:r>
              <a:rPr kumimoji="0" lang="en-US" sz="32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Open Sans" panose="020B0606030504020204" pitchFamily="34" charset="0"/>
                <a:ea typeface="+mn-ea"/>
                <a:cs typeface="+mn-cs"/>
              </a:rPr>
              <a:t>the</a:t>
            </a: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 or ‘</a:t>
            </a:r>
            <a:r>
              <a:rPr kumimoji="0" lang="en-US" sz="32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Open Sans" panose="020B0606030504020204" pitchFamily="34" charset="0"/>
                <a:ea typeface="+mn-ea"/>
                <a:cs typeface="+mn-cs"/>
              </a:rPr>
              <a:t>and</a:t>
            </a: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 usually appear quite frequently in all documents, so they are </a:t>
            </a:r>
            <a:r>
              <a:rPr kumimoji="0" lang="en-US" sz="3200" b="1" i="0" u="none" strike="noStrike" kern="1200" cap="none" spc="0" normalizeH="0" baseline="0" noProof="0" dirty="0">
                <a:ln>
                  <a:noFill/>
                </a:ln>
                <a:solidFill>
                  <a:srgbClr val="0070C0"/>
                </a:solidFill>
                <a:effectLst>
                  <a:outerShdw blurRad="38100" dist="38100" dir="2700000" algn="tl">
                    <a:srgbClr val="000000">
                      <a:alpha val="43137"/>
                    </a:srgbClr>
                  </a:outerShdw>
                </a:effectLst>
                <a:uLnTx/>
                <a:uFillTx/>
                <a:latin typeface="Open Sans" panose="020B0606030504020204" pitchFamily="34" charset="0"/>
                <a:ea typeface="+mn-ea"/>
                <a:cs typeface="+mn-cs"/>
              </a:rPr>
              <a:t>not very useful</a:t>
            </a: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 for identifying the </a:t>
            </a:r>
            <a:r>
              <a:rPr kumimoji="0" lang="en-US" sz="3200" b="1" i="0" u="none" strike="noStrike" kern="1200" cap="none" spc="0" normalizeH="0" baseline="0" noProof="0" dirty="0">
                <a:ln>
                  <a:noFill/>
                </a:ln>
                <a:solidFill>
                  <a:srgbClr val="0070C0"/>
                </a:solidFill>
                <a:effectLst>
                  <a:outerShdw blurRad="38100" dist="38100" dir="2700000" algn="tl">
                    <a:srgbClr val="000000">
                      <a:alpha val="43137"/>
                    </a:srgbClr>
                  </a:outerShdw>
                </a:effectLst>
                <a:uLnTx/>
                <a:uFillTx/>
                <a:latin typeface="Open Sans" panose="020B0606030504020204" pitchFamily="34" charset="0"/>
                <a:ea typeface="+mn-ea"/>
                <a:cs typeface="+mn-cs"/>
              </a:rPr>
              <a:t>unique topics or themes </a:t>
            </a: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discussed in a set of documents.</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3200" b="1" dirty="0">
              <a:solidFill>
                <a:srgbClr val="2B3E51"/>
              </a:solidFill>
              <a:effectLst>
                <a:outerShdw blurRad="38100" dist="38100" dir="2700000" algn="tl">
                  <a:srgbClr val="000000">
                    <a:alpha val="43137"/>
                  </a:srgbClr>
                </a:outerShdw>
              </a:effectLst>
              <a:latin typeface="Open Sans" panose="020B0606030504020204" pitchFamily="34" charset="0"/>
            </a:endParaRP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3200" b="1" dirty="0">
                <a:solidFill>
                  <a:srgbClr val="2B3E51"/>
                </a:solidFill>
                <a:effectLst>
                  <a:outerShdw blurRad="38100" dist="38100" dir="2700000" algn="tl">
                    <a:srgbClr val="000000">
                      <a:alpha val="43137"/>
                    </a:srgbClr>
                  </a:outerShdw>
                </a:effectLst>
                <a:latin typeface="Open Sans" panose="020B0606030504020204" pitchFamily="34" charset="0"/>
              </a:rPr>
              <a:t>Therefore, The </a:t>
            </a:r>
            <a:r>
              <a:rPr lang="en-US" sz="3200" b="1" dirty="0">
                <a:solidFill>
                  <a:srgbClr val="FF0000"/>
                </a:solidFill>
                <a:effectLst>
                  <a:outerShdw blurRad="38100" dist="38100" dir="2700000" algn="tl">
                    <a:srgbClr val="000000">
                      <a:alpha val="43137"/>
                    </a:srgbClr>
                  </a:outerShdw>
                </a:effectLst>
                <a:latin typeface="Open Sans" panose="020B0606030504020204" pitchFamily="34" charset="0"/>
              </a:rPr>
              <a:t>‘uniqueness’ </a:t>
            </a:r>
            <a:r>
              <a:rPr lang="en-US" sz="3200" b="1" dirty="0">
                <a:solidFill>
                  <a:srgbClr val="2B3E51"/>
                </a:solidFill>
                <a:effectLst>
                  <a:outerShdw blurRad="38100" dist="38100" dir="2700000" algn="tl">
                    <a:srgbClr val="000000">
                      <a:alpha val="43137"/>
                    </a:srgbClr>
                  </a:outerShdw>
                </a:effectLst>
                <a:latin typeface="Open Sans" panose="020B0606030504020204" pitchFamily="34" charset="0"/>
              </a:rPr>
              <a:t>of the word may provide some useful information to understand what that specific document is talking about.</a:t>
            </a:r>
            <a:endPar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endParaRPr>
          </a:p>
        </p:txBody>
      </p:sp>
    </p:spTree>
    <p:extLst>
      <p:ext uri="{BB962C8B-B14F-4D97-AF65-F5344CB8AC3E}">
        <p14:creationId xmlns:p14="http://schemas.microsoft.com/office/powerpoint/2010/main" val="13789787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2" name="Cloud 1">
            <a:extLst>
              <a:ext uri="{FF2B5EF4-FFF2-40B4-BE49-F238E27FC236}">
                <a16:creationId xmlns:a16="http://schemas.microsoft.com/office/drawing/2014/main" id="{52E41870-625F-FE48-387B-2EEDA1ADCD95}"/>
              </a:ext>
            </a:extLst>
          </p:cNvPr>
          <p:cNvSpPr/>
          <p:nvPr/>
        </p:nvSpPr>
        <p:spPr>
          <a:xfrm>
            <a:off x="1304598" y="211015"/>
            <a:ext cx="9135639" cy="1262497"/>
          </a:xfrm>
          <a:prstGeom prst="cloud">
            <a:avLst/>
          </a:prstGeom>
          <a:ln>
            <a:no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4000" b="1" dirty="0">
                <a:effectLst>
                  <a:outerShdw blurRad="38100" dist="38100" dir="2700000" algn="tl">
                    <a:srgbClr val="000000">
                      <a:alpha val="43137"/>
                    </a:srgbClr>
                  </a:outerShdw>
                </a:effectLst>
              </a:rPr>
              <a:t>2-Text Classification Methods</a:t>
            </a:r>
          </a:p>
        </p:txBody>
      </p:sp>
      <p:pic>
        <p:nvPicPr>
          <p:cNvPr id="4" name="Picture 3">
            <a:extLst>
              <a:ext uri="{FF2B5EF4-FFF2-40B4-BE49-F238E27FC236}">
                <a16:creationId xmlns:a16="http://schemas.microsoft.com/office/drawing/2014/main" id="{9DA908C4-40C6-D91E-E3F9-FD83C13BA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097" y="1899137"/>
            <a:ext cx="11869806" cy="3627455"/>
          </a:xfrm>
          <a:prstGeom prst="rect">
            <a:avLst/>
          </a:prstGeom>
        </p:spPr>
      </p:pic>
    </p:spTree>
    <p:extLst>
      <p:ext uri="{BB962C8B-B14F-4D97-AF65-F5344CB8AC3E}">
        <p14:creationId xmlns:p14="http://schemas.microsoft.com/office/powerpoint/2010/main" val="2966761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5000"/>
              </a:schemeClr>
            </a:gs>
          </a:gsLst>
          <a:lin ang="5400000" scaled="0"/>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7AC291-8CC0-1321-4A19-D3C0CB9D52D9}"/>
              </a:ext>
            </a:extLst>
          </p:cNvPr>
          <p:cNvSpPr txBox="1"/>
          <p:nvPr/>
        </p:nvSpPr>
        <p:spPr>
          <a:xfrm>
            <a:off x="1255058" y="348734"/>
            <a:ext cx="4043083" cy="769441"/>
          </a:xfrm>
          <a:prstGeom prst="rect">
            <a:avLst/>
          </a:prstGeom>
          <a:noFill/>
        </p:spPr>
        <p:txBody>
          <a:bodyPr wrap="square">
            <a:spAutoFit/>
          </a:bodyPr>
          <a:lstStyle/>
          <a:p>
            <a:pPr lvl="0"/>
            <a:r>
              <a:rPr lang="en-US" sz="4400" b="1" u="sng" dirty="0">
                <a:ln>
                  <a:solidFill>
                    <a:schemeClr val="accent1"/>
                  </a:solidFill>
                </a:ln>
                <a:effectLst>
                  <a:outerShdw blurRad="38100" dist="38100" dir="2700000" algn="tl">
                    <a:srgbClr val="000000">
                      <a:alpha val="43137"/>
                    </a:srgbClr>
                  </a:outerShdw>
                </a:effectLst>
              </a:rPr>
              <a:t>Team Members</a:t>
            </a:r>
          </a:p>
        </p:txBody>
      </p:sp>
      <p:pic>
        <p:nvPicPr>
          <p:cNvPr id="15" name="Picture 14" descr="A picture containing outdoor, person, ground, person&#10;&#10;Description automatically generated">
            <a:extLst>
              <a:ext uri="{FF2B5EF4-FFF2-40B4-BE49-F238E27FC236}">
                <a16:creationId xmlns:a16="http://schemas.microsoft.com/office/drawing/2014/main" id="{3853BD02-49C4-5406-ACF8-0D6A084DFDE0}"/>
              </a:ext>
            </a:extLst>
          </p:cNvPr>
          <p:cNvPicPr>
            <a:picLocks noChangeAspect="1"/>
          </p:cNvPicPr>
          <p:nvPr/>
        </p:nvPicPr>
        <p:blipFill rotWithShape="1">
          <a:blip r:embed="rId2">
            <a:extLst>
              <a:ext uri="{28A0092B-C50C-407E-A947-70E740481C1C}">
                <a14:useLocalDpi xmlns:a14="http://schemas.microsoft.com/office/drawing/2010/main" val="0"/>
              </a:ext>
            </a:extLst>
          </a:blip>
          <a:srcRect t="6489" b="21809"/>
          <a:stretch/>
        </p:blipFill>
        <p:spPr>
          <a:xfrm>
            <a:off x="9115264" y="1440516"/>
            <a:ext cx="2682289" cy="2560320"/>
          </a:xfrm>
          <a:prstGeom prst="ellipse">
            <a:avLst/>
          </a:prstGeom>
        </p:spPr>
      </p:pic>
      <p:pic>
        <p:nvPicPr>
          <p:cNvPr id="19" name="Picture 18" descr="A person sitting on stairs&#10;&#10;Description automatically generated with medium confidence">
            <a:extLst>
              <a:ext uri="{FF2B5EF4-FFF2-40B4-BE49-F238E27FC236}">
                <a16:creationId xmlns:a16="http://schemas.microsoft.com/office/drawing/2014/main" id="{2CE38089-FD0F-4C1C-7881-408AD3D5C11A}"/>
              </a:ext>
            </a:extLst>
          </p:cNvPr>
          <p:cNvPicPr>
            <a:picLocks noChangeAspect="1"/>
          </p:cNvPicPr>
          <p:nvPr/>
        </p:nvPicPr>
        <p:blipFill rotWithShape="1">
          <a:blip r:embed="rId3">
            <a:extLst>
              <a:ext uri="{28A0092B-C50C-407E-A947-70E740481C1C}">
                <a14:useLocalDpi xmlns:a14="http://schemas.microsoft.com/office/drawing/2010/main" val="0"/>
              </a:ext>
            </a:extLst>
          </a:blip>
          <a:srcRect l="22595" t="42" r="22965" b="34180"/>
          <a:stretch/>
        </p:blipFill>
        <p:spPr>
          <a:xfrm>
            <a:off x="1255058" y="1440516"/>
            <a:ext cx="1766404" cy="2560320"/>
          </a:xfrm>
          <a:prstGeom prst="ellipse">
            <a:avLst/>
          </a:prstGeom>
        </p:spPr>
      </p:pic>
      <p:pic>
        <p:nvPicPr>
          <p:cNvPr id="21" name="Picture 20" descr="A person in a suit&#10;&#10;Description automatically generated with medium confidence">
            <a:extLst>
              <a:ext uri="{FF2B5EF4-FFF2-40B4-BE49-F238E27FC236}">
                <a16:creationId xmlns:a16="http://schemas.microsoft.com/office/drawing/2014/main" id="{F24DAC07-7AA6-45A5-FF1B-189C89C06D49}"/>
              </a:ext>
            </a:extLst>
          </p:cNvPr>
          <p:cNvPicPr>
            <a:picLocks noChangeAspect="1"/>
          </p:cNvPicPr>
          <p:nvPr/>
        </p:nvPicPr>
        <p:blipFill rotWithShape="1">
          <a:blip r:embed="rId4">
            <a:extLst>
              <a:ext uri="{28A0092B-C50C-407E-A947-70E740481C1C}">
                <a14:useLocalDpi xmlns:a14="http://schemas.microsoft.com/office/drawing/2010/main" val="0"/>
              </a:ext>
            </a:extLst>
          </a:blip>
          <a:srcRect l="8400" t="1496" r="2712" b="36844"/>
          <a:stretch/>
        </p:blipFill>
        <p:spPr>
          <a:xfrm>
            <a:off x="4867835" y="1440516"/>
            <a:ext cx="2768186" cy="2560320"/>
          </a:xfrm>
          <a:prstGeom prst="ellipse">
            <a:avLst/>
          </a:prstGeom>
        </p:spPr>
      </p:pic>
      <p:sp>
        <p:nvSpPr>
          <p:cNvPr id="22" name="TextBox 21">
            <a:extLst>
              <a:ext uri="{FF2B5EF4-FFF2-40B4-BE49-F238E27FC236}">
                <a16:creationId xmlns:a16="http://schemas.microsoft.com/office/drawing/2014/main" id="{3C240339-C28A-6F22-CCDC-FDD3FD8036D5}"/>
              </a:ext>
            </a:extLst>
          </p:cNvPr>
          <p:cNvSpPr txBox="1"/>
          <p:nvPr/>
        </p:nvSpPr>
        <p:spPr>
          <a:xfrm>
            <a:off x="8346142" y="4186518"/>
            <a:ext cx="3756211" cy="1569660"/>
          </a:xfrm>
          <a:prstGeom prst="rect">
            <a:avLst/>
          </a:prstGeom>
          <a:noFill/>
        </p:spPr>
        <p:txBody>
          <a:bodyPr wrap="square" rtlCol="0">
            <a:spAutoFit/>
          </a:bodyPr>
          <a:lstStyle/>
          <a:p>
            <a:pPr algn="r"/>
            <a:r>
              <a:rPr lang="ar-EG" sz="2400" b="1" dirty="0">
                <a:solidFill>
                  <a:srgbClr val="C00000"/>
                </a:solidFill>
              </a:rPr>
              <a:t>الاسم: </a:t>
            </a:r>
            <a:r>
              <a:rPr lang="ar-EG" sz="2400" b="1" dirty="0"/>
              <a:t>أبوبكر محمد محمود رجب.</a:t>
            </a:r>
          </a:p>
          <a:p>
            <a:pPr algn="r"/>
            <a:r>
              <a:rPr lang="ar-EG" sz="2400" b="1" dirty="0">
                <a:solidFill>
                  <a:srgbClr val="C00000"/>
                </a:solidFill>
              </a:rPr>
              <a:t>الرقم لجامعي: </a:t>
            </a:r>
            <a:r>
              <a:rPr lang="ar-EG" sz="2400" b="1" dirty="0"/>
              <a:t>20221458962</a:t>
            </a:r>
          </a:p>
          <a:p>
            <a:pPr algn="r"/>
            <a:r>
              <a:rPr lang="ar-EG" sz="2400" b="1" dirty="0">
                <a:solidFill>
                  <a:srgbClr val="C00000"/>
                </a:solidFill>
              </a:rPr>
              <a:t>الرقم القومي: </a:t>
            </a:r>
            <a:r>
              <a:rPr lang="ar-EG" sz="2400" b="1" dirty="0"/>
              <a:t>30309130202093</a:t>
            </a:r>
          </a:p>
          <a:p>
            <a:pPr algn="r"/>
            <a:r>
              <a:rPr lang="ar-EG" sz="2400" b="1" dirty="0">
                <a:solidFill>
                  <a:srgbClr val="C00000"/>
                </a:solidFill>
              </a:rPr>
              <a:t>الفرقة: </a:t>
            </a:r>
            <a:r>
              <a:rPr lang="ar-EG" sz="2400" b="1" dirty="0"/>
              <a:t>الثانية</a:t>
            </a:r>
            <a:endParaRPr lang="en-US" sz="2400" b="1" dirty="0"/>
          </a:p>
        </p:txBody>
      </p:sp>
      <p:sp>
        <p:nvSpPr>
          <p:cNvPr id="26" name="TextBox 25">
            <a:extLst>
              <a:ext uri="{FF2B5EF4-FFF2-40B4-BE49-F238E27FC236}">
                <a16:creationId xmlns:a16="http://schemas.microsoft.com/office/drawing/2014/main" id="{9919407C-DC23-F78E-05DA-CA258155FB46}"/>
              </a:ext>
            </a:extLst>
          </p:cNvPr>
          <p:cNvSpPr txBox="1"/>
          <p:nvPr/>
        </p:nvSpPr>
        <p:spPr>
          <a:xfrm>
            <a:off x="4208930" y="4186517"/>
            <a:ext cx="3774140" cy="1569660"/>
          </a:xfrm>
          <a:prstGeom prst="rect">
            <a:avLst/>
          </a:prstGeom>
          <a:noFill/>
        </p:spPr>
        <p:txBody>
          <a:bodyPr wrap="square">
            <a:spAutoFit/>
          </a:bodyPr>
          <a:lstStyle/>
          <a:p>
            <a:pPr algn="r"/>
            <a:r>
              <a:rPr lang="ar-EG" sz="2400" b="1" dirty="0">
                <a:solidFill>
                  <a:srgbClr val="C00000"/>
                </a:solidFill>
              </a:rPr>
              <a:t>الاسم: </a:t>
            </a:r>
            <a:r>
              <a:rPr lang="ar-EG" sz="2400" b="1" dirty="0"/>
              <a:t>محمد يسري إبراهيم عبدالله.</a:t>
            </a:r>
          </a:p>
          <a:p>
            <a:pPr algn="r"/>
            <a:r>
              <a:rPr lang="ar-EG" sz="2400" b="1" dirty="0">
                <a:solidFill>
                  <a:srgbClr val="C00000"/>
                </a:solidFill>
              </a:rPr>
              <a:t>الرقم لجامعي: </a:t>
            </a:r>
            <a:r>
              <a:rPr lang="ar-EG" sz="2400" b="1" dirty="0"/>
              <a:t>20221509866</a:t>
            </a:r>
          </a:p>
          <a:p>
            <a:pPr algn="r"/>
            <a:r>
              <a:rPr lang="ar-EG" sz="2400" b="1" dirty="0">
                <a:solidFill>
                  <a:srgbClr val="C00000"/>
                </a:solidFill>
              </a:rPr>
              <a:t>الرقم القومي: </a:t>
            </a:r>
            <a:r>
              <a:rPr lang="ar-EG" sz="2400" b="1" dirty="0"/>
              <a:t>30206150201294</a:t>
            </a:r>
          </a:p>
          <a:p>
            <a:pPr algn="r"/>
            <a:r>
              <a:rPr lang="ar-EG" sz="2400" b="1" dirty="0">
                <a:solidFill>
                  <a:srgbClr val="C00000"/>
                </a:solidFill>
              </a:rPr>
              <a:t>الفرقة: </a:t>
            </a:r>
            <a:r>
              <a:rPr lang="ar-EG" sz="2400" b="1" dirty="0"/>
              <a:t>الثانية</a:t>
            </a:r>
            <a:endParaRPr lang="en-US" sz="2400" b="1" dirty="0"/>
          </a:p>
        </p:txBody>
      </p:sp>
      <p:sp>
        <p:nvSpPr>
          <p:cNvPr id="30" name="TextBox 29">
            <a:extLst>
              <a:ext uri="{FF2B5EF4-FFF2-40B4-BE49-F238E27FC236}">
                <a16:creationId xmlns:a16="http://schemas.microsoft.com/office/drawing/2014/main" id="{CC04FD3A-091D-BC66-8715-0AB7F940F61C}"/>
              </a:ext>
            </a:extLst>
          </p:cNvPr>
          <p:cNvSpPr txBox="1"/>
          <p:nvPr/>
        </p:nvSpPr>
        <p:spPr>
          <a:xfrm>
            <a:off x="-1" y="4186517"/>
            <a:ext cx="3845859" cy="1569660"/>
          </a:xfrm>
          <a:prstGeom prst="rect">
            <a:avLst/>
          </a:prstGeom>
          <a:noFill/>
        </p:spPr>
        <p:txBody>
          <a:bodyPr wrap="square">
            <a:spAutoFit/>
          </a:bodyPr>
          <a:lstStyle/>
          <a:p>
            <a:pPr algn="r"/>
            <a:r>
              <a:rPr lang="ar-EG" sz="2400" b="1" dirty="0">
                <a:solidFill>
                  <a:srgbClr val="C00000"/>
                </a:solidFill>
              </a:rPr>
              <a:t>الاسم: </a:t>
            </a:r>
            <a:r>
              <a:rPr lang="ar-EG" sz="2400" b="1" dirty="0"/>
              <a:t>عبدالرحمن صلاح أنورعبده.</a:t>
            </a:r>
          </a:p>
          <a:p>
            <a:pPr algn="r"/>
            <a:r>
              <a:rPr lang="ar-EG" sz="2400" b="1" dirty="0">
                <a:solidFill>
                  <a:srgbClr val="C00000"/>
                </a:solidFill>
              </a:rPr>
              <a:t>الرقم لجامعي: </a:t>
            </a:r>
            <a:r>
              <a:rPr lang="ar-EG" sz="2400" b="1" dirty="0"/>
              <a:t>20221458503</a:t>
            </a:r>
          </a:p>
          <a:p>
            <a:pPr algn="r"/>
            <a:r>
              <a:rPr lang="ar-EG" sz="2400" b="1" dirty="0">
                <a:solidFill>
                  <a:srgbClr val="C00000"/>
                </a:solidFill>
              </a:rPr>
              <a:t>الرقم القومي: </a:t>
            </a:r>
            <a:r>
              <a:rPr lang="ar-EG" sz="2400" b="1" dirty="0"/>
              <a:t>30306250201075 </a:t>
            </a:r>
          </a:p>
          <a:p>
            <a:pPr algn="r"/>
            <a:r>
              <a:rPr lang="ar-EG" sz="2400" b="1" dirty="0">
                <a:solidFill>
                  <a:srgbClr val="C00000"/>
                </a:solidFill>
              </a:rPr>
              <a:t>الفرقة: </a:t>
            </a:r>
            <a:r>
              <a:rPr lang="ar-EG" sz="2400" b="1" dirty="0"/>
              <a:t>الثانية</a:t>
            </a:r>
            <a:endParaRPr lang="en-US" sz="2400" b="1" dirty="0"/>
          </a:p>
        </p:txBody>
      </p:sp>
      <p:sp>
        <p:nvSpPr>
          <p:cNvPr id="32" name="TextBox 31">
            <a:extLst>
              <a:ext uri="{FF2B5EF4-FFF2-40B4-BE49-F238E27FC236}">
                <a16:creationId xmlns:a16="http://schemas.microsoft.com/office/drawing/2014/main" id="{130F54DA-17B2-5FAF-9D1D-CA79B9DE0BCE}"/>
              </a:ext>
            </a:extLst>
          </p:cNvPr>
          <p:cNvSpPr txBox="1"/>
          <p:nvPr/>
        </p:nvSpPr>
        <p:spPr>
          <a:xfrm>
            <a:off x="5674659" y="285846"/>
            <a:ext cx="6517341" cy="707886"/>
          </a:xfrm>
          <a:prstGeom prst="rect">
            <a:avLst/>
          </a:prstGeom>
          <a:noFill/>
        </p:spPr>
        <p:txBody>
          <a:bodyPr wrap="square" rtlCol="0">
            <a:spAutoFit/>
          </a:bodyPr>
          <a:lstStyle/>
          <a:p>
            <a:pPr algn="ctr"/>
            <a:r>
              <a:rPr lang="ar-EG" sz="4000" dirty="0">
                <a:solidFill>
                  <a:srgbClr val="002060"/>
                </a:solidFill>
              </a:rPr>
              <a:t>كلية الحاسبات و علوم البيانات</a:t>
            </a:r>
            <a:endParaRPr lang="en-US" sz="4000" dirty="0">
              <a:solidFill>
                <a:srgbClr val="002060"/>
              </a:solidFill>
            </a:endParaRPr>
          </a:p>
        </p:txBody>
      </p:sp>
    </p:spTree>
    <p:extLst>
      <p:ext uri="{BB962C8B-B14F-4D97-AF65-F5344CB8AC3E}">
        <p14:creationId xmlns:p14="http://schemas.microsoft.com/office/powerpoint/2010/main" val="10708791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387928" y="2490486"/>
            <a:ext cx="11804072" cy="1569660"/>
          </a:xfrm>
          <a:prstGeom prst="rect">
            <a:avLst/>
          </a:prstGeom>
          <a:noFill/>
        </p:spPr>
        <p:txBody>
          <a:bodyPr wrap="square">
            <a:spAutoFit/>
          </a:bodyPr>
          <a:lstStyle/>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Topic analysis is a technique that interprets and categorizes large collections of text according to individual topics or themes.</a:t>
            </a:r>
          </a:p>
        </p:txBody>
      </p:sp>
      <p:grpSp>
        <p:nvGrpSpPr>
          <p:cNvPr id="16" name="Group 15">
            <a:extLst>
              <a:ext uri="{FF2B5EF4-FFF2-40B4-BE49-F238E27FC236}">
                <a16:creationId xmlns:a16="http://schemas.microsoft.com/office/drawing/2014/main" id="{4EDC511C-46FB-AE35-948C-BF860D0562CD}"/>
              </a:ext>
            </a:extLst>
          </p:cNvPr>
          <p:cNvGrpSpPr/>
          <p:nvPr/>
        </p:nvGrpSpPr>
        <p:grpSpPr>
          <a:xfrm>
            <a:off x="851647" y="741081"/>
            <a:ext cx="8229600" cy="995504"/>
            <a:chOff x="6168492" y="4193343"/>
            <a:chExt cx="3845890" cy="995504"/>
          </a:xfrm>
          <a:solidFill>
            <a:srgbClr val="009999"/>
          </a:solidFill>
        </p:grpSpPr>
        <p:sp>
          <p:nvSpPr>
            <p:cNvPr id="12" name="Rectangle: Rounded Corners 11">
              <a:extLst>
                <a:ext uri="{FF2B5EF4-FFF2-40B4-BE49-F238E27FC236}">
                  <a16:creationId xmlns:a16="http://schemas.microsoft.com/office/drawing/2014/main" id="{7D31F3F2-3D7C-BB59-3491-206CD0287816}"/>
                </a:ext>
              </a:extLst>
            </p:cNvPr>
            <p:cNvSpPr/>
            <p:nvPr/>
          </p:nvSpPr>
          <p:spPr>
            <a:xfrm>
              <a:off x="6168492" y="4193343"/>
              <a:ext cx="3845890" cy="995504"/>
            </a:xfrm>
            <a:prstGeom prst="roundRect">
              <a:avLst>
                <a:gd name="adj" fmla="val 50000"/>
              </a:avLst>
            </a:prstGeom>
            <a:grp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1EBCD91-1462-F0C7-516C-F1D3A4A1473E}"/>
                </a:ext>
              </a:extLst>
            </p:cNvPr>
            <p:cNvSpPr/>
            <p:nvPr/>
          </p:nvSpPr>
          <p:spPr>
            <a:xfrm>
              <a:off x="6251321" y="4253623"/>
              <a:ext cx="918323" cy="874946"/>
            </a:xfrm>
            <a:prstGeom prst="ellipse">
              <a:avLst/>
            </a:prstGeom>
            <a:solidFill>
              <a:schemeClr val="bg1">
                <a:lumMod val="85000"/>
              </a:schemeClr>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83FABF8-4AA7-5406-AFCE-9F4FA195EDA5}"/>
                </a:ext>
              </a:extLst>
            </p:cNvPr>
            <p:cNvSpPr txBox="1"/>
            <p:nvPr/>
          </p:nvSpPr>
          <p:spPr>
            <a:xfrm>
              <a:off x="6437057" y="4351229"/>
              <a:ext cx="453361" cy="523220"/>
            </a:xfrm>
            <a:prstGeom prst="rect">
              <a:avLst/>
            </a:prstGeom>
            <a:solidFill>
              <a:schemeClr val="bg1">
                <a:lumMod val="85000"/>
              </a:schemeClr>
            </a:solidFill>
          </p:spPr>
          <p:txBody>
            <a:bodyPr wrap="square" rtlCol="0">
              <a:spAutoFit/>
            </a:bodyPr>
            <a:lstStyle/>
            <a:p>
              <a:pPr algn="ctr"/>
              <a:r>
                <a:rPr lang="ar-EG" sz="2800" b="1" dirty="0">
                  <a:effectLst>
                    <a:outerShdw blurRad="101600" dist="63500" dir="2700000" algn="tl" rotWithShape="0">
                      <a:prstClr val="black">
                        <a:alpha val="41000"/>
                      </a:prstClr>
                    </a:outerShdw>
                  </a:effectLst>
                  <a:latin typeface="Eurostile BQ" pitchFamily="50" charset="0"/>
                </a:rPr>
                <a:t>1</a:t>
              </a:r>
              <a:endParaRPr lang="en-US" sz="2800" b="1" dirty="0">
                <a:effectLst>
                  <a:outerShdw blurRad="101600" dist="63500" dir="2700000" algn="tl" rotWithShape="0">
                    <a:prstClr val="black">
                      <a:alpha val="41000"/>
                    </a:prstClr>
                  </a:outerShdw>
                </a:effectLst>
                <a:latin typeface="Eurostile BQ" pitchFamily="50" charset="0"/>
              </a:endParaRPr>
            </a:p>
          </p:txBody>
        </p:sp>
        <p:sp>
          <p:nvSpPr>
            <p:cNvPr id="15" name="TextBox 14">
              <a:extLst>
                <a:ext uri="{FF2B5EF4-FFF2-40B4-BE49-F238E27FC236}">
                  <a16:creationId xmlns:a16="http://schemas.microsoft.com/office/drawing/2014/main" id="{A9EE2710-A134-EA26-4E57-2093C4A9D15D}"/>
                </a:ext>
              </a:extLst>
            </p:cNvPr>
            <p:cNvSpPr txBox="1"/>
            <p:nvPr/>
          </p:nvSpPr>
          <p:spPr>
            <a:xfrm>
              <a:off x="7161900" y="4264455"/>
              <a:ext cx="2528944" cy="615553"/>
            </a:xfrm>
            <a:prstGeom prst="rect">
              <a:avLst/>
            </a:prstGeom>
            <a:grpFill/>
          </p:spPr>
          <p:txBody>
            <a:bodyPr wrap="square" rtlCol="0">
              <a:spAutoFit/>
            </a:bodyPr>
            <a:lstStyle/>
            <a:p>
              <a:pPr algn="ctr"/>
              <a:r>
                <a:rPr lang="en-US" sz="3400" b="1" dirty="0">
                  <a:solidFill>
                    <a:schemeClr val="bg1">
                      <a:lumMod val="95000"/>
                    </a:schemeClr>
                  </a:solidFill>
                </a:rPr>
                <a:t>TOPIC ANALYSIS</a:t>
              </a:r>
            </a:p>
          </p:txBody>
        </p:sp>
      </p:grpSp>
    </p:spTree>
    <p:extLst>
      <p:ext uri="{BB962C8B-B14F-4D97-AF65-F5344CB8AC3E}">
        <p14:creationId xmlns:p14="http://schemas.microsoft.com/office/powerpoint/2010/main" val="10083353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387928" y="2266368"/>
            <a:ext cx="11804072" cy="4524315"/>
          </a:xfrm>
          <a:prstGeom prst="rect">
            <a:avLst/>
          </a:prstGeom>
          <a:noFill/>
        </p:spPr>
        <p:txBody>
          <a:bodyPr wrap="square">
            <a:spAutoFit/>
          </a:bodyPr>
          <a:lstStyle/>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Sentiment analysis automatically detects the emotional undertones of customer reviews, survey responses, social media posts, and so on.</a:t>
            </a:r>
          </a:p>
          <a:p>
            <a:pPr marL="457200" indent="-457200">
              <a:buFont typeface="Wingdings" panose="05000000000000000000" pitchFamily="2" charset="2"/>
              <a:buChar char="q"/>
            </a:pPr>
            <a:endParaRPr lang="en-US" sz="3200" b="1" dirty="0">
              <a:solidFill>
                <a:srgbClr val="2B3E51"/>
              </a:solidFill>
              <a:effectLst>
                <a:outerShdw blurRad="38100" dist="38100" dir="2700000" algn="tl">
                  <a:srgbClr val="000000">
                    <a:alpha val="43137"/>
                  </a:srgbClr>
                </a:outerShdw>
              </a:effectLst>
              <a:latin typeface="Open Sans" panose="020B0606030504020204" pitchFamily="34" charset="0"/>
            </a:endParaRPr>
          </a:p>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This sort of data helps companies learn and understand how customers feel about their brand, product, or service.</a:t>
            </a:r>
          </a:p>
          <a:p>
            <a:pPr marL="457200" indent="-457200">
              <a:buFont typeface="Wingdings" panose="05000000000000000000" pitchFamily="2" charset="2"/>
              <a:buChar char="q"/>
            </a:pPr>
            <a:endParaRPr lang="en-US" sz="3200" b="1" dirty="0">
              <a:solidFill>
                <a:srgbClr val="2B3E51"/>
              </a:solidFill>
              <a:effectLst>
                <a:outerShdw blurRad="38100" dist="38100" dir="2700000" algn="tl">
                  <a:srgbClr val="000000">
                    <a:alpha val="43137"/>
                  </a:srgbClr>
                </a:outerShdw>
              </a:effectLst>
              <a:latin typeface="Open Sans" panose="020B0606030504020204" pitchFamily="34" charset="0"/>
            </a:endParaRPr>
          </a:p>
          <a:p>
            <a:pPr marL="457200" indent="-457200">
              <a:buFont typeface="Wingdings" panose="05000000000000000000" pitchFamily="2" charset="2"/>
              <a:buChar char="q"/>
            </a:pPr>
            <a:endPar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endParaRPr>
          </a:p>
        </p:txBody>
      </p:sp>
      <p:grpSp>
        <p:nvGrpSpPr>
          <p:cNvPr id="16" name="Group 15">
            <a:extLst>
              <a:ext uri="{FF2B5EF4-FFF2-40B4-BE49-F238E27FC236}">
                <a16:creationId xmlns:a16="http://schemas.microsoft.com/office/drawing/2014/main" id="{4EDC511C-46FB-AE35-948C-BF860D0562CD}"/>
              </a:ext>
            </a:extLst>
          </p:cNvPr>
          <p:cNvGrpSpPr/>
          <p:nvPr/>
        </p:nvGrpSpPr>
        <p:grpSpPr>
          <a:xfrm>
            <a:off x="851647" y="741081"/>
            <a:ext cx="8256494" cy="995504"/>
            <a:chOff x="6168492" y="4193343"/>
            <a:chExt cx="3845890" cy="995504"/>
          </a:xfrm>
          <a:solidFill>
            <a:srgbClr val="009999"/>
          </a:solidFill>
        </p:grpSpPr>
        <p:sp>
          <p:nvSpPr>
            <p:cNvPr id="12" name="Rectangle: Rounded Corners 11">
              <a:extLst>
                <a:ext uri="{FF2B5EF4-FFF2-40B4-BE49-F238E27FC236}">
                  <a16:creationId xmlns:a16="http://schemas.microsoft.com/office/drawing/2014/main" id="{7D31F3F2-3D7C-BB59-3491-206CD0287816}"/>
                </a:ext>
              </a:extLst>
            </p:cNvPr>
            <p:cNvSpPr/>
            <p:nvPr/>
          </p:nvSpPr>
          <p:spPr>
            <a:xfrm>
              <a:off x="6168492" y="4193343"/>
              <a:ext cx="3845890" cy="995504"/>
            </a:xfrm>
            <a:prstGeom prst="roundRect">
              <a:avLst>
                <a:gd name="adj" fmla="val 50000"/>
              </a:avLst>
            </a:prstGeom>
            <a:grp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1EBCD91-1462-F0C7-516C-F1D3A4A1473E}"/>
                </a:ext>
              </a:extLst>
            </p:cNvPr>
            <p:cNvSpPr/>
            <p:nvPr/>
          </p:nvSpPr>
          <p:spPr>
            <a:xfrm>
              <a:off x="6251321" y="4253623"/>
              <a:ext cx="918323" cy="874946"/>
            </a:xfrm>
            <a:prstGeom prst="ellipse">
              <a:avLst/>
            </a:prstGeom>
            <a:solidFill>
              <a:schemeClr val="bg1">
                <a:lumMod val="85000"/>
              </a:schemeClr>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83FABF8-4AA7-5406-AFCE-9F4FA195EDA5}"/>
                </a:ext>
              </a:extLst>
            </p:cNvPr>
            <p:cNvSpPr txBox="1"/>
            <p:nvPr/>
          </p:nvSpPr>
          <p:spPr>
            <a:xfrm>
              <a:off x="6437057" y="4351229"/>
              <a:ext cx="453361" cy="523220"/>
            </a:xfrm>
            <a:prstGeom prst="rect">
              <a:avLst/>
            </a:prstGeom>
            <a:solidFill>
              <a:schemeClr val="bg1">
                <a:lumMod val="85000"/>
              </a:schemeClr>
            </a:solid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2</a:t>
              </a:r>
            </a:p>
          </p:txBody>
        </p:sp>
        <p:sp>
          <p:nvSpPr>
            <p:cNvPr id="15" name="TextBox 14">
              <a:extLst>
                <a:ext uri="{FF2B5EF4-FFF2-40B4-BE49-F238E27FC236}">
                  <a16:creationId xmlns:a16="http://schemas.microsoft.com/office/drawing/2014/main" id="{A9EE2710-A134-EA26-4E57-2093C4A9D15D}"/>
                </a:ext>
              </a:extLst>
            </p:cNvPr>
            <p:cNvSpPr txBox="1"/>
            <p:nvPr/>
          </p:nvSpPr>
          <p:spPr>
            <a:xfrm>
              <a:off x="7161900" y="4264455"/>
              <a:ext cx="2528944" cy="615553"/>
            </a:xfrm>
            <a:prstGeom prst="rect">
              <a:avLst/>
            </a:prstGeom>
            <a:grpFill/>
          </p:spPr>
          <p:txBody>
            <a:bodyPr wrap="square" rtlCol="0">
              <a:spAutoFit/>
            </a:bodyPr>
            <a:lstStyle/>
            <a:p>
              <a:pPr algn="ctr"/>
              <a:r>
                <a:rPr lang="en-US" sz="3400" b="1" dirty="0">
                  <a:solidFill>
                    <a:schemeClr val="bg1">
                      <a:lumMod val="95000"/>
                    </a:schemeClr>
                  </a:solidFill>
                </a:rPr>
                <a:t>SENTIMENT ANALYSIS</a:t>
              </a:r>
            </a:p>
          </p:txBody>
        </p:sp>
      </p:grpSp>
    </p:spTree>
    <p:extLst>
      <p:ext uri="{BB962C8B-B14F-4D97-AF65-F5344CB8AC3E}">
        <p14:creationId xmlns:p14="http://schemas.microsoft.com/office/powerpoint/2010/main" val="35637938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FB3AD00-6B57-FC69-D6C9-CE6F793AD0F9}"/>
              </a:ext>
            </a:extLst>
          </p:cNvPr>
          <p:cNvGrpSpPr/>
          <p:nvPr/>
        </p:nvGrpSpPr>
        <p:grpSpPr>
          <a:xfrm>
            <a:off x="587188" y="888320"/>
            <a:ext cx="11143130" cy="4626852"/>
            <a:chOff x="524435" y="807638"/>
            <a:chExt cx="11143130" cy="4626852"/>
          </a:xfrm>
        </p:grpSpPr>
        <p:sp>
          <p:nvSpPr>
            <p:cNvPr id="29" name="TextBox 28">
              <a:extLst>
                <a:ext uri="{FF2B5EF4-FFF2-40B4-BE49-F238E27FC236}">
                  <a16:creationId xmlns:a16="http://schemas.microsoft.com/office/drawing/2014/main" id="{2D6A0683-709B-C948-39CA-EEFBA6BAD2FD}"/>
                </a:ext>
              </a:extLst>
            </p:cNvPr>
            <p:cNvSpPr txBox="1"/>
            <p:nvPr/>
          </p:nvSpPr>
          <p:spPr>
            <a:xfrm>
              <a:off x="524435" y="807638"/>
              <a:ext cx="11143130" cy="2154436"/>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For example</a:t>
              </a:r>
              <a:r>
                <a:rPr lang="en-US" sz="3200" b="1" dirty="0">
                  <a:solidFill>
                    <a:srgbClr val="2B3E51"/>
                  </a:solidFill>
                  <a:effectLst>
                    <a:outerShdw blurRad="38100" dist="38100" dir="2700000" algn="tl">
                      <a:srgbClr val="000000">
                        <a:alpha val="43137"/>
                      </a:srgbClr>
                    </a:outerShdw>
                  </a:effectLst>
                  <a:latin typeface="Open Sans" panose="020B0606030504020204" pitchFamily="34" charset="0"/>
                </a:rPr>
                <a:t>: </a:t>
              </a:r>
              <a:r>
                <a:rPr lang="en-US" sz="2400" b="1" dirty="0">
                  <a:solidFill>
                    <a:srgbClr val="2B3E51"/>
                  </a:solidFill>
                  <a:effectLst>
                    <a:outerShdw blurRad="38100" dist="38100" dir="2700000" algn="tl">
                      <a:srgbClr val="000000">
                        <a:alpha val="43137"/>
                      </a:srgbClr>
                    </a:outerShdw>
                  </a:effectLst>
                  <a:latin typeface="Open Sans" panose="020B0606030504020204" pitchFamily="34" charset="0"/>
                </a:rPr>
                <a:t>sentiment analysis of Twitter data can help a company understand if customers are generally happy or angry with their brand or service. Take this tweet about Southwest:</a:t>
              </a:r>
            </a:p>
            <a:p>
              <a:pPr marR="0" lvl="0" algn="l" defTabSz="457200" rtl="0" eaLnBrk="1" fontAlgn="auto" latinLnBrk="0" hangingPunct="1">
                <a:lnSpc>
                  <a:spcPct val="100000"/>
                </a:lnSpc>
                <a:spcBef>
                  <a:spcPts val="0"/>
                </a:spcBef>
                <a:spcAft>
                  <a:spcPts val="0"/>
                </a:spcAft>
                <a:buClrTx/>
                <a:buSzTx/>
                <a:tabLst/>
                <a:defRPr/>
              </a:pPr>
              <a:endParaRPr lang="en-US" sz="2200" b="1" dirty="0">
                <a:solidFill>
                  <a:srgbClr val="2B3E51"/>
                </a:solidFill>
                <a:effectLst>
                  <a:outerShdw blurRad="38100" dist="38100" dir="2700000" algn="tl">
                    <a:srgbClr val="000000">
                      <a:alpha val="43137"/>
                    </a:srgbClr>
                  </a:outerShdw>
                </a:effectLst>
                <a:latin typeface="Open Sans" panose="020B0606030504020204" pitchFamily="34" charset="0"/>
              </a:endParaRPr>
            </a:p>
            <a:p>
              <a:pPr marR="0" lvl="0" algn="l" defTabSz="457200" rtl="0" eaLnBrk="1" fontAlgn="auto" latinLnBrk="0" hangingPunct="1">
                <a:lnSpc>
                  <a:spcPct val="100000"/>
                </a:lnSpc>
                <a:spcBef>
                  <a:spcPts val="0"/>
                </a:spcBef>
                <a:spcAft>
                  <a:spcPts val="0"/>
                </a:spcAft>
                <a:buClrTx/>
                <a:buSzTx/>
                <a:tabLst/>
                <a:defRPr/>
              </a:pPr>
              <a:endParaRPr kumimoji="0" lang="en-US" sz="32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endParaRPr>
            </a:p>
          </p:txBody>
        </p:sp>
        <p:pic>
          <p:nvPicPr>
            <p:cNvPr id="3" name="Picture 2">
              <a:extLst>
                <a:ext uri="{FF2B5EF4-FFF2-40B4-BE49-F238E27FC236}">
                  <a16:creationId xmlns:a16="http://schemas.microsoft.com/office/drawing/2014/main" id="{B04E41C6-BFD8-4F25-8BA4-813421C409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9859" y="2387502"/>
              <a:ext cx="8516471" cy="1681245"/>
            </a:xfrm>
            <a:prstGeom prst="rect">
              <a:avLst/>
            </a:prstGeom>
          </p:spPr>
        </p:pic>
        <p:sp>
          <p:nvSpPr>
            <p:cNvPr id="5" name="TextBox 4">
              <a:extLst>
                <a:ext uri="{FF2B5EF4-FFF2-40B4-BE49-F238E27FC236}">
                  <a16:creationId xmlns:a16="http://schemas.microsoft.com/office/drawing/2014/main" id="{1ACDE255-1B6D-D297-A82F-BFBE170DBDB3}"/>
                </a:ext>
              </a:extLst>
            </p:cNvPr>
            <p:cNvSpPr txBox="1"/>
            <p:nvPr/>
          </p:nvSpPr>
          <p:spPr>
            <a:xfrm>
              <a:off x="558053" y="4480383"/>
              <a:ext cx="11075894" cy="954107"/>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8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This is clearly a </a:t>
              </a:r>
              <a:r>
                <a:rPr kumimoji="0" lang="en-US" sz="2800" b="1" i="0" u="none" strike="noStrike" kern="1200" cap="none" spc="0" normalizeH="0" baseline="0" noProof="0" dirty="0">
                  <a:ln>
                    <a:noFill/>
                  </a:ln>
                  <a:solidFill>
                    <a:srgbClr val="0070C0"/>
                  </a:solidFill>
                  <a:effectLst>
                    <a:outerShdw blurRad="38100" dist="38100" dir="2700000" algn="tl">
                      <a:srgbClr val="000000">
                        <a:alpha val="43137"/>
                      </a:srgbClr>
                    </a:outerShdw>
                  </a:effectLst>
                  <a:uLnTx/>
                  <a:uFillTx/>
                  <a:latin typeface="Open Sans" panose="020B0606030504020204" pitchFamily="34" charset="0"/>
                  <a:ea typeface="+mn-ea"/>
                  <a:cs typeface="+mn-cs"/>
                </a:rPr>
                <a:t>negative tweet</a:t>
              </a:r>
              <a:r>
                <a:rPr kumimoji="0" lang="en-US" sz="2800" b="1" i="0" u="none" strike="noStrike" kern="1200" cap="none" spc="0" normalizeH="0" baseline="0" noProof="0" dirty="0">
                  <a:ln>
                    <a:noFill/>
                  </a:ln>
                  <a:solidFill>
                    <a:srgbClr val="2B3E51"/>
                  </a:solidFill>
                  <a:effectLst>
                    <a:outerShdw blurRad="38100" dist="38100" dir="2700000" algn="tl">
                      <a:srgbClr val="000000">
                        <a:alpha val="43137"/>
                      </a:srgbClr>
                    </a:outerShdw>
                  </a:effectLst>
                  <a:uLnTx/>
                  <a:uFillTx/>
                  <a:latin typeface="Open Sans" panose="020B0606030504020204" pitchFamily="34" charset="0"/>
                  <a:ea typeface="+mn-ea"/>
                  <a:cs typeface="+mn-cs"/>
                </a:rPr>
                <a:t>, and there are likely to be many other negative tweets mentioning the airline.</a:t>
              </a:r>
            </a:p>
          </p:txBody>
        </p:sp>
      </p:grpSp>
    </p:spTree>
    <p:extLst>
      <p:ext uri="{BB962C8B-B14F-4D97-AF65-F5344CB8AC3E}">
        <p14:creationId xmlns:p14="http://schemas.microsoft.com/office/powerpoint/2010/main" val="40375315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075C2576-0280-9CC8-C16A-8B15F0536A4D}"/>
              </a:ext>
            </a:extLst>
          </p:cNvPr>
          <p:cNvGraphicFramePr/>
          <p:nvPr>
            <p:extLst>
              <p:ext uri="{D42A27DB-BD31-4B8C-83A1-F6EECF244321}">
                <p14:modId xmlns:p14="http://schemas.microsoft.com/office/powerpoint/2010/main" val="4111083502"/>
              </p:ext>
            </p:extLst>
          </p:nvPr>
        </p:nvGraphicFramePr>
        <p:xfrm>
          <a:off x="0" y="0"/>
          <a:ext cx="12192000" cy="67862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024917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387928" y="2490486"/>
            <a:ext cx="11642707" cy="3046988"/>
          </a:xfrm>
          <a:prstGeom prst="rect">
            <a:avLst/>
          </a:prstGeom>
          <a:noFill/>
        </p:spPr>
        <p:txBody>
          <a:bodyPr wrap="square">
            <a:spAutoFit/>
          </a:bodyPr>
          <a:lstStyle/>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Intent classification automatically unearths the intent, goal or purpose behind text.</a:t>
            </a:r>
          </a:p>
          <a:p>
            <a:pPr marL="457200" indent="-457200">
              <a:buFont typeface="Wingdings" panose="05000000000000000000" pitchFamily="2" charset="2"/>
              <a:buChar char="q"/>
            </a:pPr>
            <a:endParaRPr lang="en-US" sz="3200" b="1" dirty="0">
              <a:solidFill>
                <a:srgbClr val="2B3E51"/>
              </a:solidFill>
              <a:effectLst>
                <a:outerShdw blurRad="38100" dist="38100" dir="2700000" algn="tl">
                  <a:srgbClr val="000000">
                    <a:alpha val="43137"/>
                  </a:srgbClr>
                </a:outerShdw>
              </a:effectLst>
              <a:latin typeface="Open Sans" panose="020B0606030504020204" pitchFamily="34" charset="0"/>
            </a:endParaRPr>
          </a:p>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This is particularly useful because it lets businesses know exactly where a user or lead is on their buyer journey.</a:t>
            </a:r>
          </a:p>
        </p:txBody>
      </p:sp>
      <p:grpSp>
        <p:nvGrpSpPr>
          <p:cNvPr id="16" name="Group 15">
            <a:extLst>
              <a:ext uri="{FF2B5EF4-FFF2-40B4-BE49-F238E27FC236}">
                <a16:creationId xmlns:a16="http://schemas.microsoft.com/office/drawing/2014/main" id="{4EDC511C-46FB-AE35-948C-BF860D0562CD}"/>
              </a:ext>
            </a:extLst>
          </p:cNvPr>
          <p:cNvGrpSpPr/>
          <p:nvPr/>
        </p:nvGrpSpPr>
        <p:grpSpPr>
          <a:xfrm>
            <a:off x="851647" y="741081"/>
            <a:ext cx="8157882" cy="995504"/>
            <a:chOff x="6168492" y="4193343"/>
            <a:chExt cx="3845890" cy="995504"/>
          </a:xfrm>
          <a:solidFill>
            <a:srgbClr val="009999"/>
          </a:solidFill>
        </p:grpSpPr>
        <p:sp>
          <p:nvSpPr>
            <p:cNvPr id="12" name="Rectangle: Rounded Corners 11">
              <a:extLst>
                <a:ext uri="{FF2B5EF4-FFF2-40B4-BE49-F238E27FC236}">
                  <a16:creationId xmlns:a16="http://schemas.microsoft.com/office/drawing/2014/main" id="{7D31F3F2-3D7C-BB59-3491-206CD0287816}"/>
                </a:ext>
              </a:extLst>
            </p:cNvPr>
            <p:cNvSpPr/>
            <p:nvPr/>
          </p:nvSpPr>
          <p:spPr>
            <a:xfrm>
              <a:off x="6168492" y="4193343"/>
              <a:ext cx="3845890" cy="995504"/>
            </a:xfrm>
            <a:prstGeom prst="roundRect">
              <a:avLst>
                <a:gd name="adj" fmla="val 50000"/>
              </a:avLst>
            </a:prstGeom>
            <a:grp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1EBCD91-1462-F0C7-516C-F1D3A4A1473E}"/>
                </a:ext>
              </a:extLst>
            </p:cNvPr>
            <p:cNvSpPr/>
            <p:nvPr/>
          </p:nvSpPr>
          <p:spPr>
            <a:xfrm>
              <a:off x="6251321" y="4253623"/>
              <a:ext cx="918323" cy="874946"/>
            </a:xfrm>
            <a:prstGeom prst="ellipse">
              <a:avLst/>
            </a:prstGeom>
            <a:solidFill>
              <a:schemeClr val="bg1">
                <a:lumMod val="85000"/>
              </a:schemeClr>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83FABF8-4AA7-5406-AFCE-9F4FA195EDA5}"/>
                </a:ext>
              </a:extLst>
            </p:cNvPr>
            <p:cNvSpPr txBox="1"/>
            <p:nvPr/>
          </p:nvSpPr>
          <p:spPr>
            <a:xfrm>
              <a:off x="6437057" y="4351229"/>
              <a:ext cx="453361" cy="523220"/>
            </a:xfrm>
            <a:prstGeom prst="rect">
              <a:avLst/>
            </a:prstGeom>
            <a:solidFill>
              <a:schemeClr val="bg1">
                <a:lumMod val="85000"/>
              </a:schemeClr>
            </a:solid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3</a:t>
              </a:r>
            </a:p>
          </p:txBody>
        </p:sp>
        <p:sp>
          <p:nvSpPr>
            <p:cNvPr id="15" name="TextBox 14">
              <a:extLst>
                <a:ext uri="{FF2B5EF4-FFF2-40B4-BE49-F238E27FC236}">
                  <a16:creationId xmlns:a16="http://schemas.microsoft.com/office/drawing/2014/main" id="{A9EE2710-A134-EA26-4E57-2093C4A9D15D}"/>
                </a:ext>
              </a:extLst>
            </p:cNvPr>
            <p:cNvSpPr txBox="1"/>
            <p:nvPr/>
          </p:nvSpPr>
          <p:spPr>
            <a:xfrm>
              <a:off x="7161900" y="4264455"/>
              <a:ext cx="2731779" cy="615553"/>
            </a:xfrm>
            <a:prstGeom prst="rect">
              <a:avLst/>
            </a:prstGeom>
            <a:grpFill/>
          </p:spPr>
          <p:txBody>
            <a:bodyPr wrap="square" rtlCol="0">
              <a:spAutoFit/>
            </a:bodyPr>
            <a:lstStyle/>
            <a:p>
              <a:pPr algn="ctr"/>
              <a:r>
                <a:rPr lang="en-US" sz="3400" b="1" dirty="0">
                  <a:solidFill>
                    <a:schemeClr val="bg1">
                      <a:lumMod val="95000"/>
                    </a:schemeClr>
                  </a:solidFill>
                </a:rPr>
                <a:t>INTENT DETECTION</a:t>
              </a:r>
            </a:p>
          </p:txBody>
        </p:sp>
      </p:grpSp>
    </p:spTree>
    <p:extLst>
      <p:ext uri="{BB962C8B-B14F-4D97-AF65-F5344CB8AC3E}">
        <p14:creationId xmlns:p14="http://schemas.microsoft.com/office/powerpoint/2010/main" val="28988355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387928" y="2490486"/>
            <a:ext cx="11741319" cy="3046988"/>
          </a:xfrm>
          <a:prstGeom prst="rect">
            <a:avLst/>
          </a:prstGeom>
          <a:noFill/>
        </p:spPr>
        <p:txBody>
          <a:bodyPr wrap="square">
            <a:spAutoFit/>
          </a:bodyPr>
          <a:lstStyle/>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Language detection models classify text based on language.</a:t>
            </a:r>
          </a:p>
          <a:p>
            <a:pPr marL="457200" indent="-457200">
              <a:buFont typeface="Wingdings" panose="05000000000000000000" pitchFamily="2" charset="2"/>
              <a:buChar char="q"/>
            </a:pPr>
            <a:endParaRPr lang="en-US" sz="3200" b="1" dirty="0">
              <a:solidFill>
                <a:srgbClr val="2B3E51"/>
              </a:solidFill>
              <a:effectLst>
                <a:outerShdw blurRad="38100" dist="38100" dir="2700000" algn="tl">
                  <a:srgbClr val="000000">
                    <a:alpha val="43137"/>
                  </a:srgbClr>
                </a:outerShdw>
              </a:effectLst>
              <a:latin typeface="Open Sans" panose="020B0606030504020204" pitchFamily="34" charset="0"/>
            </a:endParaRPr>
          </a:p>
          <a:p>
            <a:pPr marL="457200" indent="-457200">
              <a:buFont typeface="Wingdings" panose="05000000000000000000" pitchFamily="2" charset="2"/>
              <a:buChar char="q"/>
            </a:pPr>
            <a:r>
              <a:rPr lang="en-US" sz="3200" b="1" dirty="0">
                <a:solidFill>
                  <a:srgbClr val="2B3E51"/>
                </a:solidFill>
                <a:effectLst>
                  <a:outerShdw blurRad="38100" dist="38100" dir="2700000" algn="tl">
                    <a:srgbClr val="000000">
                      <a:alpha val="43137"/>
                    </a:srgbClr>
                  </a:outerShdw>
                </a:effectLst>
                <a:latin typeface="Open Sans" panose="020B0606030504020204" pitchFamily="34" charset="0"/>
              </a:rPr>
              <a:t>A language detection model can automatically detect language for each text and route it to the appropriate localized teams.</a:t>
            </a:r>
          </a:p>
        </p:txBody>
      </p:sp>
      <p:grpSp>
        <p:nvGrpSpPr>
          <p:cNvPr id="16" name="Group 15">
            <a:extLst>
              <a:ext uri="{FF2B5EF4-FFF2-40B4-BE49-F238E27FC236}">
                <a16:creationId xmlns:a16="http://schemas.microsoft.com/office/drawing/2014/main" id="{4EDC511C-46FB-AE35-948C-BF860D0562CD}"/>
              </a:ext>
            </a:extLst>
          </p:cNvPr>
          <p:cNvGrpSpPr/>
          <p:nvPr/>
        </p:nvGrpSpPr>
        <p:grpSpPr>
          <a:xfrm>
            <a:off x="833717" y="643428"/>
            <a:ext cx="9090212" cy="997113"/>
            <a:chOff x="6159633" y="4109149"/>
            <a:chExt cx="4491486" cy="1007378"/>
          </a:xfrm>
          <a:solidFill>
            <a:srgbClr val="009999"/>
          </a:solidFill>
        </p:grpSpPr>
        <p:sp>
          <p:nvSpPr>
            <p:cNvPr id="12" name="Rectangle: Rounded Corners 11">
              <a:extLst>
                <a:ext uri="{FF2B5EF4-FFF2-40B4-BE49-F238E27FC236}">
                  <a16:creationId xmlns:a16="http://schemas.microsoft.com/office/drawing/2014/main" id="{7D31F3F2-3D7C-BB59-3491-206CD0287816}"/>
                </a:ext>
              </a:extLst>
            </p:cNvPr>
            <p:cNvSpPr/>
            <p:nvPr/>
          </p:nvSpPr>
          <p:spPr>
            <a:xfrm>
              <a:off x="6159633" y="4109149"/>
              <a:ext cx="4491486" cy="1007378"/>
            </a:xfrm>
            <a:prstGeom prst="roundRect">
              <a:avLst>
                <a:gd name="adj" fmla="val 50000"/>
              </a:avLst>
            </a:prstGeom>
            <a:grp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1EBCD91-1462-F0C7-516C-F1D3A4A1473E}"/>
                </a:ext>
              </a:extLst>
            </p:cNvPr>
            <p:cNvSpPr/>
            <p:nvPr/>
          </p:nvSpPr>
          <p:spPr>
            <a:xfrm>
              <a:off x="6282932" y="4166342"/>
              <a:ext cx="962527" cy="892994"/>
            </a:xfrm>
            <a:prstGeom prst="ellipse">
              <a:avLst/>
            </a:prstGeom>
            <a:solidFill>
              <a:schemeClr val="bg1">
                <a:lumMod val="85000"/>
              </a:schemeClr>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83FABF8-4AA7-5406-AFCE-9F4FA195EDA5}"/>
                </a:ext>
              </a:extLst>
            </p:cNvPr>
            <p:cNvSpPr txBox="1"/>
            <p:nvPr/>
          </p:nvSpPr>
          <p:spPr>
            <a:xfrm>
              <a:off x="6503768" y="4303102"/>
              <a:ext cx="453361" cy="523220"/>
            </a:xfrm>
            <a:prstGeom prst="rect">
              <a:avLst/>
            </a:prstGeom>
            <a:solidFill>
              <a:schemeClr val="bg1">
                <a:lumMod val="85000"/>
              </a:schemeClr>
            </a:solid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4</a:t>
              </a:r>
            </a:p>
          </p:txBody>
        </p:sp>
        <p:sp>
          <p:nvSpPr>
            <p:cNvPr id="15" name="TextBox 14">
              <a:extLst>
                <a:ext uri="{FF2B5EF4-FFF2-40B4-BE49-F238E27FC236}">
                  <a16:creationId xmlns:a16="http://schemas.microsoft.com/office/drawing/2014/main" id="{A9EE2710-A134-EA26-4E57-2093C4A9D15D}"/>
                </a:ext>
              </a:extLst>
            </p:cNvPr>
            <p:cNvSpPr txBox="1"/>
            <p:nvPr/>
          </p:nvSpPr>
          <p:spPr>
            <a:xfrm>
              <a:off x="7245459" y="4347477"/>
              <a:ext cx="3220226" cy="530720"/>
            </a:xfrm>
            <a:prstGeom prst="rect">
              <a:avLst/>
            </a:prstGeom>
            <a:grpFill/>
          </p:spPr>
          <p:txBody>
            <a:bodyPr wrap="square" rtlCol="0">
              <a:spAutoFit/>
            </a:bodyPr>
            <a:lstStyle/>
            <a:p>
              <a:pPr algn="ctr"/>
              <a:r>
                <a:rPr lang="en-US" sz="3400" b="1" dirty="0">
                  <a:solidFill>
                    <a:schemeClr val="bg1">
                      <a:lumMod val="95000"/>
                    </a:schemeClr>
                  </a:solidFill>
                </a:rPr>
                <a:t>LANGUAGE CLASSIFICATION</a:t>
              </a:r>
            </a:p>
          </p:txBody>
        </p:sp>
      </p:grpSp>
    </p:spTree>
    <p:extLst>
      <p:ext uri="{BB962C8B-B14F-4D97-AF65-F5344CB8AC3E}">
        <p14:creationId xmlns:p14="http://schemas.microsoft.com/office/powerpoint/2010/main" val="30227317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316210" y="3664863"/>
            <a:ext cx="11804072" cy="1077218"/>
          </a:xfrm>
          <a:prstGeom prst="rect">
            <a:avLst/>
          </a:prstGeom>
          <a:noFill/>
        </p:spPr>
        <p:txBody>
          <a:bodyPr wrap="square">
            <a:spAutoFit/>
          </a:bodyPr>
          <a:lstStyle/>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Keyword extraction automatically detects and extracts the most relevant words or expressions in text.</a:t>
            </a:r>
          </a:p>
        </p:txBody>
      </p:sp>
      <p:grpSp>
        <p:nvGrpSpPr>
          <p:cNvPr id="2" name="Group 1">
            <a:extLst>
              <a:ext uri="{FF2B5EF4-FFF2-40B4-BE49-F238E27FC236}">
                <a16:creationId xmlns:a16="http://schemas.microsoft.com/office/drawing/2014/main" id="{917EC159-9535-258D-F636-D05556A014E3}"/>
              </a:ext>
            </a:extLst>
          </p:cNvPr>
          <p:cNvGrpSpPr/>
          <p:nvPr/>
        </p:nvGrpSpPr>
        <p:grpSpPr>
          <a:xfrm>
            <a:off x="883257" y="1875915"/>
            <a:ext cx="8202706" cy="845672"/>
            <a:chOff x="851647" y="741081"/>
            <a:chExt cx="7781365" cy="845672"/>
          </a:xfrm>
          <a:solidFill>
            <a:srgbClr val="FF9900"/>
          </a:solidFill>
        </p:grpSpPr>
        <p:sp>
          <p:nvSpPr>
            <p:cNvPr id="12" name="Rectangle: Rounded Corners 11">
              <a:extLst>
                <a:ext uri="{FF2B5EF4-FFF2-40B4-BE49-F238E27FC236}">
                  <a16:creationId xmlns:a16="http://schemas.microsoft.com/office/drawing/2014/main" id="{7D31F3F2-3D7C-BB59-3491-206CD0287816}"/>
                </a:ext>
              </a:extLst>
            </p:cNvPr>
            <p:cNvSpPr/>
            <p:nvPr/>
          </p:nvSpPr>
          <p:spPr>
            <a:xfrm>
              <a:off x="851647" y="741081"/>
              <a:ext cx="7781365" cy="845672"/>
            </a:xfrm>
            <a:prstGeom prst="roundRect">
              <a:avLst>
                <a:gd name="adj" fmla="val 50000"/>
              </a:avLst>
            </a:prstGeom>
            <a:grp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1EBCD91-1462-F0C7-516C-F1D3A4A1473E}"/>
                </a:ext>
              </a:extLst>
            </p:cNvPr>
            <p:cNvSpPr/>
            <p:nvPr/>
          </p:nvSpPr>
          <p:spPr>
            <a:xfrm>
              <a:off x="1019234" y="792288"/>
              <a:ext cx="1858037" cy="743259"/>
            </a:xfrm>
            <a:prstGeom prst="ellipse">
              <a:avLst/>
            </a:prstGeom>
            <a:solidFill>
              <a:schemeClr val="bg1">
                <a:lumMod val="85000"/>
              </a:schemeClr>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83FABF8-4AA7-5406-AFCE-9F4FA195EDA5}"/>
                </a:ext>
              </a:extLst>
            </p:cNvPr>
            <p:cNvSpPr txBox="1"/>
            <p:nvPr/>
          </p:nvSpPr>
          <p:spPr>
            <a:xfrm>
              <a:off x="1395033" y="875204"/>
              <a:ext cx="917282" cy="444471"/>
            </a:xfrm>
            <a:prstGeom prst="rect">
              <a:avLst/>
            </a:prstGeom>
            <a:solidFill>
              <a:schemeClr val="bg1">
                <a:lumMod val="85000"/>
              </a:schemeClr>
            </a:solid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1</a:t>
              </a:r>
            </a:p>
          </p:txBody>
        </p:sp>
        <p:sp>
          <p:nvSpPr>
            <p:cNvPr id="15" name="TextBox 14">
              <a:extLst>
                <a:ext uri="{FF2B5EF4-FFF2-40B4-BE49-F238E27FC236}">
                  <a16:creationId xmlns:a16="http://schemas.microsoft.com/office/drawing/2014/main" id="{A9EE2710-A134-EA26-4E57-2093C4A9D15D}"/>
                </a:ext>
              </a:extLst>
            </p:cNvPr>
            <p:cNvSpPr txBox="1"/>
            <p:nvPr/>
          </p:nvSpPr>
          <p:spPr>
            <a:xfrm>
              <a:off x="2861603" y="801490"/>
              <a:ext cx="5482265" cy="615553"/>
            </a:xfrm>
            <a:prstGeom prst="rect">
              <a:avLst/>
            </a:prstGeom>
            <a:grpFill/>
          </p:spPr>
          <p:txBody>
            <a:bodyPr wrap="square" rtlCol="0">
              <a:spAutoFit/>
            </a:bodyPr>
            <a:lstStyle/>
            <a:p>
              <a:pPr algn="ctr"/>
              <a:r>
                <a:rPr lang="en-US" sz="3400" b="1" dirty="0">
                  <a:solidFill>
                    <a:schemeClr val="bg1">
                      <a:lumMod val="95000"/>
                    </a:schemeClr>
                  </a:solidFill>
                </a:rPr>
                <a:t>KEYWORD EXTRACTION</a:t>
              </a:r>
            </a:p>
          </p:txBody>
        </p:sp>
      </p:grpSp>
      <p:sp>
        <p:nvSpPr>
          <p:cNvPr id="3" name="Cloud 2">
            <a:extLst>
              <a:ext uri="{FF2B5EF4-FFF2-40B4-BE49-F238E27FC236}">
                <a16:creationId xmlns:a16="http://schemas.microsoft.com/office/drawing/2014/main" id="{28FB0F69-5608-BB38-851E-692663DE0869}"/>
              </a:ext>
            </a:extLst>
          </p:cNvPr>
          <p:cNvSpPr/>
          <p:nvPr/>
        </p:nvSpPr>
        <p:spPr>
          <a:xfrm>
            <a:off x="1304598" y="211015"/>
            <a:ext cx="7781365" cy="1262497"/>
          </a:xfrm>
          <a:prstGeom prst="cloud">
            <a:avLst/>
          </a:prstGeom>
          <a:ln>
            <a:no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4000" b="1" dirty="0">
                <a:effectLst>
                  <a:outerShdw blurRad="38100" dist="38100" dir="2700000" algn="tl">
                    <a:srgbClr val="000000">
                      <a:alpha val="43137"/>
                    </a:srgbClr>
                  </a:outerShdw>
                </a:effectLst>
              </a:rPr>
              <a:t>3-Text Extraction</a:t>
            </a:r>
          </a:p>
        </p:txBody>
      </p:sp>
    </p:spTree>
    <p:extLst>
      <p:ext uri="{BB962C8B-B14F-4D97-AF65-F5344CB8AC3E}">
        <p14:creationId xmlns:p14="http://schemas.microsoft.com/office/powerpoint/2010/main" val="42434707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99DDA26D-F23F-7423-750C-224A90FFAD7C}"/>
              </a:ext>
            </a:extLst>
          </p:cNvPr>
          <p:cNvSpPr txBox="1"/>
          <p:nvPr/>
        </p:nvSpPr>
        <p:spPr>
          <a:xfrm>
            <a:off x="387928" y="2347051"/>
            <a:ext cx="11804072" cy="3046988"/>
          </a:xfrm>
          <a:prstGeom prst="rect">
            <a:avLst/>
          </a:prstGeom>
          <a:noFill/>
        </p:spPr>
        <p:txBody>
          <a:bodyPr wrap="square">
            <a:spAutoFit/>
          </a:bodyPr>
          <a:lstStyle/>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Entity extraction automatically obtains </a:t>
            </a:r>
            <a:r>
              <a:rPr lang="en-US" sz="3200" b="1" i="0" dirty="0">
                <a:solidFill>
                  <a:srgbClr val="FF0000"/>
                </a:solidFill>
                <a:effectLst>
                  <a:outerShdw blurRad="38100" dist="38100" dir="2700000" algn="tl">
                    <a:srgbClr val="000000">
                      <a:alpha val="43137"/>
                    </a:srgbClr>
                  </a:outerShdw>
                </a:effectLst>
                <a:latin typeface="Open Sans" panose="020B0606030504020204" pitchFamily="34" charset="0"/>
              </a:rPr>
              <a:t>names of people</a:t>
            </a: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 </a:t>
            </a:r>
            <a:r>
              <a:rPr lang="en-US" sz="3200" b="1" i="0" dirty="0">
                <a:solidFill>
                  <a:srgbClr val="FF0000"/>
                </a:solidFill>
                <a:effectLst>
                  <a:outerShdw blurRad="38100" dist="38100" dir="2700000" algn="tl">
                    <a:srgbClr val="000000">
                      <a:alpha val="43137"/>
                    </a:srgbClr>
                  </a:outerShdw>
                </a:effectLst>
                <a:latin typeface="Open Sans" panose="020B0606030504020204" pitchFamily="34" charset="0"/>
              </a:rPr>
              <a:t>companies</a:t>
            </a: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 </a:t>
            </a:r>
            <a:r>
              <a:rPr lang="en-US" sz="3200" b="1" i="0" dirty="0">
                <a:solidFill>
                  <a:srgbClr val="FF0000"/>
                </a:solidFill>
                <a:effectLst>
                  <a:outerShdw blurRad="38100" dist="38100" dir="2700000" algn="tl">
                    <a:srgbClr val="000000">
                      <a:alpha val="43137"/>
                    </a:srgbClr>
                  </a:outerShdw>
                </a:effectLst>
                <a:latin typeface="Open Sans" panose="020B0606030504020204" pitchFamily="34" charset="0"/>
              </a:rPr>
              <a:t>brands</a:t>
            </a: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 and more.</a:t>
            </a:r>
          </a:p>
          <a:p>
            <a:endPar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endParaRPr>
          </a:p>
          <a:p>
            <a:pPr marL="457200" indent="-457200">
              <a:buFont typeface="Wingdings" panose="05000000000000000000" pitchFamily="2" charset="2"/>
              <a:buChar char="q"/>
            </a:pP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 It is particularly helpful when you’re trying to single out the names of </a:t>
            </a:r>
            <a:r>
              <a:rPr lang="en-US" sz="3200" b="1" i="0" dirty="0">
                <a:solidFill>
                  <a:srgbClr val="0070C0"/>
                </a:solidFill>
                <a:effectLst>
                  <a:outerShdw blurRad="38100" dist="38100" dir="2700000" algn="tl">
                    <a:srgbClr val="000000">
                      <a:alpha val="43137"/>
                    </a:srgbClr>
                  </a:outerShdw>
                </a:effectLst>
                <a:latin typeface="Open Sans" panose="020B0606030504020204" pitchFamily="34" charset="0"/>
              </a:rPr>
              <a:t>competitors</a:t>
            </a: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 </a:t>
            </a:r>
            <a:r>
              <a:rPr lang="en-US" sz="3200" b="1" i="0" dirty="0">
                <a:solidFill>
                  <a:srgbClr val="0070C0"/>
                </a:solidFill>
                <a:effectLst>
                  <a:outerShdw blurRad="38100" dist="38100" dir="2700000" algn="tl">
                    <a:srgbClr val="000000">
                      <a:alpha val="43137"/>
                    </a:srgbClr>
                  </a:outerShdw>
                </a:effectLst>
                <a:latin typeface="Open Sans" panose="020B0606030504020204" pitchFamily="34" charset="0"/>
              </a:rPr>
              <a:t>brands</a:t>
            </a: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 and </a:t>
            </a:r>
            <a:r>
              <a:rPr lang="en-US" sz="3200" b="1" i="0" dirty="0">
                <a:solidFill>
                  <a:srgbClr val="0070C0"/>
                </a:solidFill>
                <a:effectLst>
                  <a:outerShdw blurRad="38100" dist="38100" dir="2700000" algn="tl">
                    <a:srgbClr val="000000">
                      <a:alpha val="43137"/>
                    </a:srgbClr>
                  </a:outerShdw>
                </a:effectLst>
                <a:latin typeface="Open Sans" panose="020B0606030504020204" pitchFamily="34" charset="0"/>
              </a:rPr>
              <a:t>people that influence your business</a:t>
            </a:r>
            <a:r>
              <a:rPr lang="en-US" sz="3200" b="1" i="0" dirty="0">
                <a:solidFill>
                  <a:srgbClr val="2B3E51"/>
                </a:solidFill>
                <a:effectLst>
                  <a:outerShdw blurRad="38100" dist="38100" dir="2700000" algn="tl">
                    <a:srgbClr val="000000">
                      <a:alpha val="43137"/>
                    </a:srgbClr>
                  </a:outerShdw>
                </a:effectLst>
                <a:latin typeface="Open Sans" panose="020B0606030504020204" pitchFamily="34" charset="0"/>
              </a:rPr>
              <a:t> to a certain extent.</a:t>
            </a:r>
            <a:endParaRPr lang="en-US" sz="3200" b="1" dirty="0">
              <a:effectLst>
                <a:outerShdw blurRad="38100" dist="38100" dir="2700000" algn="tl">
                  <a:srgbClr val="000000">
                    <a:alpha val="43137"/>
                  </a:srgbClr>
                </a:outerShdw>
              </a:effectLst>
            </a:endParaRPr>
          </a:p>
        </p:txBody>
      </p:sp>
      <p:grpSp>
        <p:nvGrpSpPr>
          <p:cNvPr id="2" name="Group 1">
            <a:extLst>
              <a:ext uri="{FF2B5EF4-FFF2-40B4-BE49-F238E27FC236}">
                <a16:creationId xmlns:a16="http://schemas.microsoft.com/office/drawing/2014/main" id="{917EC159-9535-258D-F636-D05556A014E3}"/>
              </a:ext>
            </a:extLst>
          </p:cNvPr>
          <p:cNvGrpSpPr/>
          <p:nvPr/>
        </p:nvGrpSpPr>
        <p:grpSpPr>
          <a:xfrm>
            <a:off x="851647" y="741081"/>
            <a:ext cx="8202706" cy="845672"/>
            <a:chOff x="851647" y="741081"/>
            <a:chExt cx="7781365" cy="845672"/>
          </a:xfrm>
          <a:solidFill>
            <a:srgbClr val="FF9900"/>
          </a:solidFill>
        </p:grpSpPr>
        <p:sp>
          <p:nvSpPr>
            <p:cNvPr id="12" name="Rectangle: Rounded Corners 11">
              <a:extLst>
                <a:ext uri="{FF2B5EF4-FFF2-40B4-BE49-F238E27FC236}">
                  <a16:creationId xmlns:a16="http://schemas.microsoft.com/office/drawing/2014/main" id="{7D31F3F2-3D7C-BB59-3491-206CD0287816}"/>
                </a:ext>
              </a:extLst>
            </p:cNvPr>
            <p:cNvSpPr/>
            <p:nvPr/>
          </p:nvSpPr>
          <p:spPr>
            <a:xfrm>
              <a:off x="851647" y="741081"/>
              <a:ext cx="7781365" cy="845672"/>
            </a:xfrm>
            <a:prstGeom prst="roundRect">
              <a:avLst>
                <a:gd name="adj" fmla="val 50000"/>
              </a:avLst>
            </a:prstGeom>
            <a:grp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1EBCD91-1462-F0C7-516C-F1D3A4A1473E}"/>
                </a:ext>
              </a:extLst>
            </p:cNvPr>
            <p:cNvSpPr/>
            <p:nvPr/>
          </p:nvSpPr>
          <p:spPr>
            <a:xfrm>
              <a:off x="1019234" y="792288"/>
              <a:ext cx="1858037" cy="743259"/>
            </a:xfrm>
            <a:prstGeom prst="ellipse">
              <a:avLst/>
            </a:prstGeom>
            <a:solidFill>
              <a:schemeClr val="bg1">
                <a:lumMod val="85000"/>
              </a:schemeClr>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83FABF8-4AA7-5406-AFCE-9F4FA195EDA5}"/>
                </a:ext>
              </a:extLst>
            </p:cNvPr>
            <p:cNvSpPr txBox="1"/>
            <p:nvPr/>
          </p:nvSpPr>
          <p:spPr>
            <a:xfrm>
              <a:off x="1395033" y="875204"/>
              <a:ext cx="917282" cy="523220"/>
            </a:xfrm>
            <a:prstGeom prst="rect">
              <a:avLst/>
            </a:prstGeom>
            <a:solidFill>
              <a:schemeClr val="bg1">
                <a:lumMod val="85000"/>
              </a:schemeClr>
            </a:solid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2</a:t>
              </a:r>
            </a:p>
          </p:txBody>
        </p:sp>
        <p:sp>
          <p:nvSpPr>
            <p:cNvPr id="15" name="TextBox 14">
              <a:extLst>
                <a:ext uri="{FF2B5EF4-FFF2-40B4-BE49-F238E27FC236}">
                  <a16:creationId xmlns:a16="http://schemas.microsoft.com/office/drawing/2014/main" id="{A9EE2710-A134-EA26-4E57-2093C4A9D15D}"/>
                </a:ext>
              </a:extLst>
            </p:cNvPr>
            <p:cNvSpPr txBox="1"/>
            <p:nvPr/>
          </p:nvSpPr>
          <p:spPr>
            <a:xfrm>
              <a:off x="2861603" y="801490"/>
              <a:ext cx="5482265" cy="615553"/>
            </a:xfrm>
            <a:prstGeom prst="rect">
              <a:avLst/>
            </a:prstGeom>
            <a:grpFill/>
          </p:spPr>
          <p:txBody>
            <a:bodyPr wrap="square" rtlCol="0">
              <a:spAutoFit/>
            </a:bodyPr>
            <a:lstStyle/>
            <a:p>
              <a:pPr algn="ctr"/>
              <a:r>
                <a:rPr lang="en-US" sz="3400" b="1" dirty="0">
                  <a:solidFill>
                    <a:schemeClr val="bg1">
                      <a:lumMod val="95000"/>
                    </a:schemeClr>
                  </a:solidFill>
                </a:rPr>
                <a:t>ENTITY EXTARCTION</a:t>
              </a:r>
            </a:p>
          </p:txBody>
        </p:sp>
      </p:grpSp>
    </p:spTree>
    <p:extLst>
      <p:ext uri="{BB962C8B-B14F-4D97-AF65-F5344CB8AC3E}">
        <p14:creationId xmlns:p14="http://schemas.microsoft.com/office/powerpoint/2010/main" val="18046762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rgbClr val="FFC000"/>
            </a:gs>
          </a:gsLst>
          <a:lin ang="5400000" scaled="0"/>
        </a:gradFill>
        <a:effectLst/>
      </p:bgPr>
    </p:bg>
    <p:spTree>
      <p:nvGrpSpPr>
        <p:cNvPr id="1" name=""/>
        <p:cNvGrpSpPr/>
        <p:nvPr/>
      </p:nvGrpSpPr>
      <p:grpSpPr>
        <a:xfrm>
          <a:off x="0" y="0"/>
          <a:ext cx="0" cy="0"/>
          <a:chOff x="0" y="0"/>
          <a:chExt cx="0" cy="0"/>
        </a:xfrm>
      </p:grpSpPr>
      <p:sp>
        <p:nvSpPr>
          <p:cNvPr id="4" name="Thought Bubble: Cloud 3">
            <a:extLst>
              <a:ext uri="{FF2B5EF4-FFF2-40B4-BE49-F238E27FC236}">
                <a16:creationId xmlns:a16="http://schemas.microsoft.com/office/drawing/2014/main" id="{63CEEDD4-DA52-7572-4ECB-CB637580B1A8}"/>
              </a:ext>
            </a:extLst>
          </p:cNvPr>
          <p:cNvSpPr/>
          <p:nvPr/>
        </p:nvSpPr>
        <p:spPr>
          <a:xfrm>
            <a:off x="1021976" y="152399"/>
            <a:ext cx="9932895" cy="1972235"/>
          </a:xfrm>
          <a:prstGeom prst="cloudCallout">
            <a:avLst/>
          </a:prstGeom>
          <a:gradFill>
            <a:gsLst>
              <a:gs pos="50000">
                <a:srgbClr val="FFC000"/>
              </a:gs>
              <a:gs pos="0">
                <a:schemeClr val="bg1">
                  <a:lumMod val="95000"/>
                </a:schemeClr>
              </a:gs>
              <a:gs pos="100000">
                <a:srgbClr val="FFC000"/>
              </a:gs>
            </a:gsLst>
            <a:lin ang="5400000" scaled="0"/>
          </a:gradFill>
          <a:ln>
            <a:solidFill>
              <a:schemeClr val="bg1">
                <a:lumMod val="50000"/>
              </a:schemeClr>
            </a:solidFill>
          </a:ln>
          <a:effectLst>
            <a:outerShdw blurRad="50800" dist="50800" dir="5400000" algn="ctr" rotWithShape="0">
              <a:schemeClr val="accent4">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effectLst>
                <a:outerShdw blurRad="50800" dist="50800" dir="5400000" algn="ctr" rotWithShape="0">
                  <a:schemeClr val="bg1"/>
                </a:outerShdw>
              </a:effectLst>
            </a:endParaRPr>
          </a:p>
        </p:txBody>
      </p:sp>
      <p:sp>
        <p:nvSpPr>
          <p:cNvPr id="5" name="TextBox 4">
            <a:extLst>
              <a:ext uri="{FF2B5EF4-FFF2-40B4-BE49-F238E27FC236}">
                <a16:creationId xmlns:a16="http://schemas.microsoft.com/office/drawing/2014/main" id="{52E2D966-300A-DDFB-E24E-6D10CDC9737D}"/>
              </a:ext>
            </a:extLst>
          </p:cNvPr>
          <p:cNvSpPr txBox="1"/>
          <p:nvPr/>
        </p:nvSpPr>
        <p:spPr>
          <a:xfrm>
            <a:off x="2026023" y="735106"/>
            <a:ext cx="7888942" cy="584775"/>
          </a:xfrm>
          <a:prstGeom prst="rect">
            <a:avLst/>
          </a:prstGeom>
          <a:noFill/>
        </p:spPr>
        <p:txBody>
          <a:bodyPr wrap="square" rtlCol="0">
            <a:spAutoFit/>
          </a:bodyPr>
          <a:lstStyle/>
          <a:p>
            <a:pPr algn="ctr"/>
            <a:r>
              <a:rPr lang="en-US" sz="3200" b="1" dirty="0">
                <a:gradFill flip="none" rotWithShape="1">
                  <a:gsLst>
                    <a:gs pos="0">
                      <a:schemeClr val="tx1">
                        <a:lumMod val="75000"/>
                        <a:lumOff val="25000"/>
                      </a:schemeClr>
                    </a:gs>
                    <a:gs pos="23000">
                      <a:schemeClr val="accent1">
                        <a:lumMod val="50000"/>
                      </a:schemeClr>
                    </a:gs>
                    <a:gs pos="69000">
                      <a:schemeClr val="bg2">
                        <a:lumMod val="25000"/>
                      </a:schemeClr>
                    </a:gs>
                    <a:gs pos="97000">
                      <a:schemeClr val="bg2">
                        <a:lumMod val="25000"/>
                      </a:schemeClr>
                    </a:gs>
                  </a:gsLst>
                  <a:path path="circle">
                    <a:fillToRect l="50000" t="50000" r="50000" b="50000"/>
                  </a:path>
                  <a:tileRect/>
                </a:gradFill>
                <a:effectLst>
                  <a:outerShdw blurRad="38100" dist="38100" dir="2700000" algn="tl">
                    <a:schemeClr val="tx1">
                      <a:alpha val="43000"/>
                    </a:schemeClr>
                  </a:outerShdw>
                </a:effectLst>
              </a:rPr>
              <a:t>Text Processing Use Cases and Applications</a:t>
            </a:r>
          </a:p>
        </p:txBody>
      </p:sp>
      <p:graphicFrame>
        <p:nvGraphicFramePr>
          <p:cNvPr id="9" name="Diagram 8">
            <a:extLst>
              <a:ext uri="{FF2B5EF4-FFF2-40B4-BE49-F238E27FC236}">
                <a16:creationId xmlns:a16="http://schemas.microsoft.com/office/drawing/2014/main" id="{E16CC3EF-C844-30AB-3482-4A73244C47BE}"/>
              </a:ext>
            </a:extLst>
          </p:cNvPr>
          <p:cNvGraphicFramePr/>
          <p:nvPr>
            <p:extLst>
              <p:ext uri="{D42A27DB-BD31-4B8C-83A1-F6EECF244321}">
                <p14:modId xmlns:p14="http://schemas.microsoft.com/office/powerpoint/2010/main" val="354318058"/>
              </p:ext>
            </p:extLst>
          </p:nvPr>
        </p:nvGraphicFramePr>
        <p:xfrm>
          <a:off x="7084088" y="1557495"/>
          <a:ext cx="5107912" cy="52849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TextBox 10">
            <a:extLst>
              <a:ext uri="{FF2B5EF4-FFF2-40B4-BE49-F238E27FC236}">
                <a16:creationId xmlns:a16="http://schemas.microsoft.com/office/drawing/2014/main" id="{6A89B2A6-6AFD-E159-318D-8474A7671D46}"/>
              </a:ext>
            </a:extLst>
          </p:cNvPr>
          <p:cNvSpPr txBox="1"/>
          <p:nvPr/>
        </p:nvSpPr>
        <p:spPr>
          <a:xfrm>
            <a:off x="851154" y="2626068"/>
            <a:ext cx="7529171" cy="2862322"/>
          </a:xfrm>
          <a:prstGeom prst="rect">
            <a:avLst/>
          </a:prstGeom>
          <a:noFill/>
        </p:spPr>
        <p:txBody>
          <a:bodyPr wrap="square" rtlCol="0">
            <a:spAutoFit/>
          </a:bodyPr>
          <a:lstStyle/>
          <a:p>
            <a:pPr marL="285750" indent="-285750">
              <a:buFont typeface="Wingdings" panose="05000000000000000000" pitchFamily="2" charset="2"/>
              <a:buChar char="§"/>
            </a:pPr>
            <a:r>
              <a:rPr lang="en-US" sz="3000" b="1" dirty="0"/>
              <a:t>Text processing helps businesses automate processes and obtain valuable insights from data.</a:t>
            </a:r>
          </a:p>
          <a:p>
            <a:endParaRPr lang="en-US" sz="3000" b="1" dirty="0"/>
          </a:p>
          <a:p>
            <a:pPr marL="285750" indent="-285750">
              <a:buFont typeface="Wingdings" panose="05000000000000000000" pitchFamily="2" charset="2"/>
              <a:buChar char="§"/>
            </a:pPr>
            <a:r>
              <a:rPr lang="en-US" sz="3000" b="1" dirty="0"/>
              <a:t>This ultimately leads to better decision-making practices.</a:t>
            </a:r>
          </a:p>
        </p:txBody>
      </p:sp>
    </p:spTree>
    <p:extLst>
      <p:ext uri="{BB962C8B-B14F-4D97-AF65-F5344CB8AC3E}">
        <p14:creationId xmlns:p14="http://schemas.microsoft.com/office/powerpoint/2010/main" val="845618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F972EBD-9FBE-ECFD-BD94-63761BA72BFB}"/>
              </a:ext>
            </a:extLst>
          </p:cNvPr>
          <p:cNvGrpSpPr/>
          <p:nvPr/>
        </p:nvGrpSpPr>
        <p:grpSpPr>
          <a:xfrm>
            <a:off x="2601628" y="2201916"/>
            <a:ext cx="6988743" cy="3992553"/>
            <a:chOff x="803563" y="2090319"/>
            <a:chExt cx="6988743" cy="3992553"/>
          </a:xfrm>
        </p:grpSpPr>
        <p:grpSp>
          <p:nvGrpSpPr>
            <p:cNvPr id="12" name="Group 11">
              <a:extLst>
                <a:ext uri="{FF2B5EF4-FFF2-40B4-BE49-F238E27FC236}">
                  <a16:creationId xmlns:a16="http://schemas.microsoft.com/office/drawing/2014/main" id="{B1352A9B-F88C-024E-4B0B-1E4937DDEA77}"/>
                </a:ext>
              </a:extLst>
            </p:cNvPr>
            <p:cNvGrpSpPr/>
            <p:nvPr/>
          </p:nvGrpSpPr>
          <p:grpSpPr>
            <a:xfrm>
              <a:off x="4568551" y="2105094"/>
              <a:ext cx="3223755" cy="1879242"/>
              <a:chOff x="3758446" y="2197458"/>
              <a:chExt cx="2030037" cy="1879242"/>
            </a:xfrm>
          </p:grpSpPr>
          <p:sp>
            <p:nvSpPr>
              <p:cNvPr id="13" name="Rectangle: Top Corners Rounded 12">
                <a:extLst>
                  <a:ext uri="{FF2B5EF4-FFF2-40B4-BE49-F238E27FC236}">
                    <a16:creationId xmlns:a16="http://schemas.microsoft.com/office/drawing/2014/main" id="{5B64B78C-9BBF-C3D4-2186-24436FB4F3C5}"/>
                  </a:ext>
                </a:extLst>
              </p:cNvPr>
              <p:cNvSpPr/>
              <p:nvPr/>
            </p:nvSpPr>
            <p:spPr>
              <a:xfrm>
                <a:off x="3991395" y="2209800"/>
                <a:ext cx="1591582" cy="1866900"/>
              </a:xfrm>
              <a:prstGeom prst="round2SameRect">
                <a:avLst>
                  <a:gd name="adj1" fmla="val 12063"/>
                  <a:gd name="adj2" fmla="val 0"/>
                </a:avLst>
              </a:prstGeom>
              <a:solidFill>
                <a:srgbClr val="FF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197DEED-DA98-4C7B-ACF3-EF564E1ACE3D}"/>
                  </a:ext>
                </a:extLst>
              </p:cNvPr>
              <p:cNvSpPr txBox="1"/>
              <p:nvPr/>
            </p:nvSpPr>
            <p:spPr>
              <a:xfrm>
                <a:off x="3758446" y="2197458"/>
                <a:ext cx="2030037" cy="369332"/>
              </a:xfrm>
              <a:prstGeom prst="rect">
                <a:avLst/>
              </a:prstGeom>
              <a:noFill/>
            </p:spPr>
            <p:txBody>
              <a:bodyPr wrap="square" rtlCol="0">
                <a:spAutoFit/>
              </a:bodyPr>
              <a:lstStyle/>
              <a:p>
                <a:pPr algn="ctr"/>
                <a:r>
                  <a:rPr lang="en-US" b="1" dirty="0">
                    <a:solidFill>
                      <a:schemeClr val="bg1">
                        <a:lumMod val="95000"/>
                      </a:schemeClr>
                    </a:solidFill>
                    <a:latin typeface="Tw Cen MT" panose="020B0602020104020603" pitchFamily="34" charset="0"/>
                  </a:rPr>
                  <a:t>CUSTOMER SERVICE</a:t>
                </a:r>
              </a:p>
            </p:txBody>
          </p:sp>
          <p:sp>
            <p:nvSpPr>
              <p:cNvPr id="15" name="TextBox 14">
                <a:extLst>
                  <a:ext uri="{FF2B5EF4-FFF2-40B4-BE49-F238E27FC236}">
                    <a16:creationId xmlns:a16="http://schemas.microsoft.com/office/drawing/2014/main" id="{5932C3CF-B1C9-5FE4-1FBF-7403FE18F9B0}"/>
                  </a:ext>
                </a:extLst>
              </p:cNvPr>
              <p:cNvSpPr txBox="1"/>
              <p:nvPr/>
            </p:nvSpPr>
            <p:spPr>
              <a:xfrm>
                <a:off x="4326249" y="2954952"/>
                <a:ext cx="894432" cy="615553"/>
              </a:xfrm>
              <a:prstGeom prst="rect">
                <a:avLst/>
              </a:prstGeom>
              <a:noFill/>
            </p:spPr>
            <p:txBody>
              <a:bodyPr wrap="square" rtlCol="0">
                <a:spAutoFit/>
              </a:bodyPr>
              <a:lstStyle/>
              <a:p>
                <a:pPr algn="ctr"/>
                <a:r>
                  <a:rPr lang="en-US" sz="3400" b="1" dirty="0">
                    <a:solidFill>
                      <a:srgbClr val="E6E7E9"/>
                    </a:solidFill>
                    <a:latin typeface="Tw Cen MT" panose="020B0602020104020603" pitchFamily="34" charset="0"/>
                  </a:rPr>
                  <a:t>2</a:t>
                </a:r>
              </a:p>
            </p:txBody>
          </p:sp>
        </p:grpSp>
        <p:grpSp>
          <p:nvGrpSpPr>
            <p:cNvPr id="16" name="Group 15">
              <a:extLst>
                <a:ext uri="{FF2B5EF4-FFF2-40B4-BE49-F238E27FC236}">
                  <a16:creationId xmlns:a16="http://schemas.microsoft.com/office/drawing/2014/main" id="{5C0203F7-9CD9-5681-1594-4AFCF9C1B781}"/>
                </a:ext>
              </a:extLst>
            </p:cNvPr>
            <p:cNvGrpSpPr/>
            <p:nvPr/>
          </p:nvGrpSpPr>
          <p:grpSpPr>
            <a:xfrm>
              <a:off x="803563" y="2090319"/>
              <a:ext cx="2867090" cy="1894017"/>
              <a:chOff x="1387588" y="2182683"/>
              <a:chExt cx="1805441" cy="1894017"/>
            </a:xfrm>
          </p:grpSpPr>
          <p:sp>
            <p:nvSpPr>
              <p:cNvPr id="17" name="Rectangle: Top Corners Rounded 16">
                <a:extLst>
                  <a:ext uri="{FF2B5EF4-FFF2-40B4-BE49-F238E27FC236}">
                    <a16:creationId xmlns:a16="http://schemas.microsoft.com/office/drawing/2014/main" id="{FC702D41-6546-62EE-AB0F-318E60D27890}"/>
                  </a:ext>
                </a:extLst>
              </p:cNvPr>
              <p:cNvSpPr/>
              <p:nvPr/>
            </p:nvSpPr>
            <p:spPr>
              <a:xfrm>
                <a:off x="1494518" y="2209800"/>
                <a:ext cx="1591582" cy="1866900"/>
              </a:xfrm>
              <a:prstGeom prst="round2SameRect">
                <a:avLst>
                  <a:gd name="adj1" fmla="val 12063"/>
                  <a:gd name="adj2" fmla="val 0"/>
                </a:avLst>
              </a:prstGeom>
              <a:solidFill>
                <a:srgbClr val="FF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D2D151F-4FB3-9AFF-3A02-9C975D8C7E14}"/>
                  </a:ext>
                </a:extLst>
              </p:cNvPr>
              <p:cNvSpPr txBox="1"/>
              <p:nvPr/>
            </p:nvSpPr>
            <p:spPr>
              <a:xfrm>
                <a:off x="1387588" y="2182683"/>
                <a:ext cx="1805441" cy="400110"/>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CUSTOMER FEEDBACK</a:t>
                </a:r>
              </a:p>
            </p:txBody>
          </p:sp>
          <p:sp>
            <p:nvSpPr>
              <p:cNvPr id="19" name="TextBox 18">
                <a:extLst>
                  <a:ext uri="{FF2B5EF4-FFF2-40B4-BE49-F238E27FC236}">
                    <a16:creationId xmlns:a16="http://schemas.microsoft.com/office/drawing/2014/main" id="{04B3A80F-88E6-314E-C854-082D3E6A3D45}"/>
                  </a:ext>
                </a:extLst>
              </p:cNvPr>
              <p:cNvSpPr txBox="1"/>
              <p:nvPr/>
            </p:nvSpPr>
            <p:spPr>
              <a:xfrm>
                <a:off x="1831757" y="2932124"/>
                <a:ext cx="894432" cy="615553"/>
              </a:xfrm>
              <a:prstGeom prst="rect">
                <a:avLst/>
              </a:prstGeom>
              <a:noFill/>
            </p:spPr>
            <p:txBody>
              <a:bodyPr wrap="square" rtlCol="0">
                <a:spAutoFit/>
              </a:bodyPr>
              <a:lstStyle/>
              <a:p>
                <a:pPr algn="ctr"/>
                <a:r>
                  <a:rPr lang="en-US" sz="3400" b="1" dirty="0">
                    <a:solidFill>
                      <a:srgbClr val="E6E7E9"/>
                    </a:solidFill>
                    <a:latin typeface="Tw Cen MT" panose="020B0602020104020603" pitchFamily="34" charset="0"/>
                  </a:rPr>
                  <a:t>1</a:t>
                </a:r>
              </a:p>
            </p:txBody>
          </p:sp>
        </p:grpSp>
        <p:sp>
          <p:nvSpPr>
            <p:cNvPr id="21" name="Freeform: Shape 20">
              <a:extLst>
                <a:ext uri="{FF2B5EF4-FFF2-40B4-BE49-F238E27FC236}">
                  <a16:creationId xmlns:a16="http://schemas.microsoft.com/office/drawing/2014/main" id="{FA844BB7-A76E-98D2-ACAE-EB18D42C4097}"/>
                </a:ext>
              </a:extLst>
            </p:cNvPr>
            <p:cNvSpPr/>
            <p:nvPr/>
          </p:nvSpPr>
          <p:spPr>
            <a:xfrm flipV="1">
              <a:off x="973371" y="3050886"/>
              <a:ext cx="2527476"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A15698C1-09BB-5253-E17A-243C8308CF75}"/>
                </a:ext>
              </a:extLst>
            </p:cNvPr>
            <p:cNvSpPr/>
            <p:nvPr/>
          </p:nvSpPr>
          <p:spPr>
            <a:xfrm flipV="1">
              <a:off x="4938480" y="3050886"/>
              <a:ext cx="2527476"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chemeClr val="bg1">
                <a:lumMod val="95000"/>
              </a:schemeClr>
            </a:solidFill>
            <a:ln>
              <a:noFill/>
            </a:ln>
            <a:effectLst>
              <a:outerShdw blurRad="127000" sx="107000" sy="10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EE0832FE-8A58-8259-31CE-3632F0B6AD53}"/>
                </a:ext>
              </a:extLst>
            </p:cNvPr>
            <p:cNvSpPr txBox="1"/>
            <p:nvPr/>
          </p:nvSpPr>
          <p:spPr>
            <a:xfrm>
              <a:off x="964368" y="3745078"/>
              <a:ext cx="2527476" cy="1200329"/>
            </a:xfrm>
            <a:prstGeom prst="rect">
              <a:avLst/>
            </a:prstGeom>
            <a:noFill/>
          </p:spPr>
          <p:txBody>
            <a:bodyPr wrap="square" rtlCol="0">
              <a:spAutoFit/>
            </a:bodyPr>
            <a:lstStyle/>
            <a:p>
              <a:pPr marL="342900" indent="-342900">
                <a:buFont typeface="+mj-lt"/>
                <a:buAutoNum type="arabicPeriod"/>
              </a:pPr>
              <a:r>
                <a:rPr lang="en-US" b="1" dirty="0">
                  <a:solidFill>
                    <a:srgbClr val="EF3078"/>
                  </a:solidFill>
                  <a:latin typeface="Tw Cen MT" panose="020B0602020104020603" pitchFamily="34" charset="0"/>
                </a:rPr>
                <a:t>Analyze Customer Surveys.</a:t>
              </a:r>
            </a:p>
            <a:p>
              <a:pPr marL="342900" indent="-342900">
                <a:buFont typeface="+mj-lt"/>
                <a:buAutoNum type="arabicPeriod"/>
              </a:pPr>
              <a:r>
                <a:rPr lang="en-US" b="1" dirty="0">
                  <a:solidFill>
                    <a:srgbClr val="EF3078"/>
                  </a:solidFill>
                  <a:latin typeface="Tw Cen MT" panose="020B0602020104020603" pitchFamily="34" charset="0"/>
                </a:rPr>
                <a:t>Analyze Product Reviews.</a:t>
              </a:r>
            </a:p>
          </p:txBody>
        </p:sp>
        <p:sp>
          <p:nvSpPr>
            <p:cNvPr id="33" name="TextBox 32">
              <a:extLst>
                <a:ext uri="{FF2B5EF4-FFF2-40B4-BE49-F238E27FC236}">
                  <a16:creationId xmlns:a16="http://schemas.microsoft.com/office/drawing/2014/main" id="{7FEDF44C-BFD7-585F-2CBB-B9BD13C9D019}"/>
                </a:ext>
              </a:extLst>
            </p:cNvPr>
            <p:cNvSpPr txBox="1"/>
            <p:nvPr/>
          </p:nvSpPr>
          <p:spPr>
            <a:xfrm>
              <a:off x="4901192" y="3745078"/>
              <a:ext cx="2875615" cy="1754326"/>
            </a:xfrm>
            <a:prstGeom prst="rect">
              <a:avLst/>
            </a:prstGeom>
            <a:noFill/>
          </p:spPr>
          <p:txBody>
            <a:bodyPr wrap="square" rtlCol="0">
              <a:spAutoFit/>
            </a:bodyPr>
            <a:lstStyle/>
            <a:p>
              <a:pPr marL="342900" indent="-342900">
                <a:buFont typeface="+mj-lt"/>
                <a:buAutoNum type="arabicPeriod"/>
              </a:pPr>
              <a:r>
                <a:rPr lang="en-US" b="1" dirty="0">
                  <a:solidFill>
                    <a:srgbClr val="FF3399"/>
                  </a:solidFill>
                  <a:latin typeface="Tw Cen MT" panose="020B0602020104020603" pitchFamily="34" charset="0"/>
                </a:rPr>
                <a:t>Automatically Tag Support Tickets.</a:t>
              </a:r>
            </a:p>
            <a:p>
              <a:pPr marL="342900" indent="-342900">
                <a:buFont typeface="+mj-lt"/>
                <a:buAutoNum type="arabicPeriod"/>
              </a:pPr>
              <a:r>
                <a:rPr lang="en-US" b="1" dirty="0">
                  <a:solidFill>
                    <a:srgbClr val="FF3399"/>
                  </a:solidFill>
                  <a:latin typeface="Tw Cen MT" panose="020B0602020104020603" pitchFamily="34" charset="0"/>
                </a:rPr>
                <a:t>Route And Triage Support Tickets.</a:t>
              </a:r>
            </a:p>
            <a:p>
              <a:pPr marL="342900" indent="-342900">
                <a:buFont typeface="+mj-lt"/>
                <a:buAutoNum type="arabicPeriod"/>
              </a:pPr>
              <a:r>
                <a:rPr lang="en-US" b="1" dirty="0">
                  <a:solidFill>
                    <a:srgbClr val="FF3399"/>
                  </a:solidFill>
                  <a:latin typeface="Tw Cen MT" panose="020B0602020104020603" pitchFamily="34" charset="0"/>
                </a:rPr>
                <a:t>Detect The Urgency Of A Ticket.</a:t>
              </a:r>
            </a:p>
          </p:txBody>
        </p:sp>
      </p:grpSp>
      <p:grpSp>
        <p:nvGrpSpPr>
          <p:cNvPr id="7" name="Group 6">
            <a:extLst>
              <a:ext uri="{FF2B5EF4-FFF2-40B4-BE49-F238E27FC236}">
                <a16:creationId xmlns:a16="http://schemas.microsoft.com/office/drawing/2014/main" id="{259EA89C-7C9B-807C-4613-9E16DFC62A39}"/>
              </a:ext>
            </a:extLst>
          </p:cNvPr>
          <p:cNvGrpSpPr/>
          <p:nvPr/>
        </p:nvGrpSpPr>
        <p:grpSpPr>
          <a:xfrm>
            <a:off x="1901996" y="403555"/>
            <a:ext cx="8388008" cy="795366"/>
            <a:chOff x="1901996" y="403555"/>
            <a:chExt cx="8388008" cy="795366"/>
          </a:xfrm>
        </p:grpSpPr>
        <p:sp>
          <p:nvSpPr>
            <p:cNvPr id="20" name="TextBox 19">
              <a:extLst>
                <a:ext uri="{FF2B5EF4-FFF2-40B4-BE49-F238E27FC236}">
                  <a16:creationId xmlns:a16="http://schemas.microsoft.com/office/drawing/2014/main" id="{66DE4320-9AC7-BA31-1070-E85634226CD4}"/>
                </a:ext>
              </a:extLst>
            </p:cNvPr>
            <p:cNvSpPr txBox="1"/>
            <p:nvPr/>
          </p:nvSpPr>
          <p:spPr>
            <a:xfrm>
              <a:off x="1901996" y="403555"/>
              <a:ext cx="8388008" cy="707886"/>
            </a:xfrm>
            <a:prstGeom prst="rect">
              <a:avLst/>
            </a:prstGeom>
            <a:noFill/>
            <a:ln>
              <a:noFill/>
            </a:ln>
          </p:spPr>
          <p:txBody>
            <a:bodyPr wrap="square" rtlCol="0">
              <a:spAutoFit/>
            </a:bodyPr>
            <a:lstStyle/>
            <a:p>
              <a:pPr algn="ctr"/>
              <a:r>
                <a:rPr lang="en-US" sz="4000" b="1" dirty="0">
                  <a:solidFill>
                    <a:schemeClr val="bg1">
                      <a:lumMod val="65000"/>
                    </a:schemeClr>
                  </a:solidFill>
                  <a:latin typeface="Tw Cen MT" panose="020B0602020104020603" pitchFamily="34" charset="0"/>
                </a:rPr>
                <a:t>APPLICATIONS</a:t>
              </a:r>
            </a:p>
          </p:txBody>
        </p:sp>
        <p:pic>
          <p:nvPicPr>
            <p:cNvPr id="6" name="Graphic 5" descr="Target Audience">
              <a:extLst>
                <a:ext uri="{FF2B5EF4-FFF2-40B4-BE49-F238E27FC236}">
                  <a16:creationId xmlns:a16="http://schemas.microsoft.com/office/drawing/2014/main" id="{10353B07-3A45-E335-4B14-15B21D5FB10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771436" y="432609"/>
              <a:ext cx="766312" cy="766312"/>
            </a:xfrm>
            <a:prstGeom prst="rect">
              <a:avLst/>
            </a:prstGeom>
          </p:spPr>
        </p:pic>
      </p:grpSp>
      <p:pic>
        <p:nvPicPr>
          <p:cNvPr id="24" name="Picture 23">
            <a:extLst>
              <a:ext uri="{FF2B5EF4-FFF2-40B4-BE49-F238E27FC236}">
                <a16:creationId xmlns:a16="http://schemas.microsoft.com/office/drawing/2014/main" id="{6B770580-72D9-3DF3-9A21-1624FD3EF642}"/>
              </a:ext>
            </a:extLst>
          </p:cNvPr>
          <p:cNvPicPr>
            <a:picLocks noChangeAspect="1"/>
          </p:cNvPicPr>
          <p:nvPr/>
        </p:nvPicPr>
        <p:blipFill>
          <a:blip r:embed="rId4"/>
          <a:stretch>
            <a:fillRect/>
          </a:stretch>
        </p:blipFill>
        <p:spPr>
          <a:xfrm>
            <a:off x="9379566" y="403553"/>
            <a:ext cx="2746499" cy="3868425"/>
          </a:xfrm>
          <a:prstGeom prst="rect">
            <a:avLst/>
          </a:prstGeom>
        </p:spPr>
      </p:pic>
    </p:spTree>
    <p:extLst>
      <p:ext uri="{BB962C8B-B14F-4D97-AF65-F5344CB8AC3E}">
        <p14:creationId xmlns:p14="http://schemas.microsoft.com/office/powerpoint/2010/main" val="297992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heel(1)">
                                      <p:cBhvr>
                                        <p:cTn id="7" dur="10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51768D-9540-F9DE-CEA3-2FD2752B20FC}"/>
              </a:ext>
            </a:extLst>
          </p:cNvPr>
          <p:cNvPicPr>
            <a:picLocks noChangeAspect="1"/>
          </p:cNvPicPr>
          <p:nvPr/>
        </p:nvPicPr>
        <p:blipFill rotWithShape="1">
          <a:blip r:embed="rId2">
            <a:extLst>
              <a:ext uri="{28A0092B-C50C-407E-A947-70E740481C1C}">
                <a14:useLocalDpi xmlns:a14="http://schemas.microsoft.com/office/drawing/2010/main" val="0"/>
              </a:ext>
            </a:extLst>
          </a:blip>
          <a:srcRect l="4343" t="170" r="-10" b="13096"/>
          <a:stretch/>
        </p:blipFill>
        <p:spPr>
          <a:xfrm>
            <a:off x="0" y="1306286"/>
            <a:ext cx="11812206" cy="5551714"/>
          </a:xfrm>
          <a:prstGeom prst="rect">
            <a:avLst/>
          </a:prstGeom>
        </p:spPr>
      </p:pic>
      <p:sp>
        <p:nvSpPr>
          <p:cNvPr id="8" name="Cloud 7">
            <a:extLst>
              <a:ext uri="{FF2B5EF4-FFF2-40B4-BE49-F238E27FC236}">
                <a16:creationId xmlns:a16="http://schemas.microsoft.com/office/drawing/2014/main" id="{5D2E0220-1B6A-E63E-FE06-9929CD0EBC3D}"/>
              </a:ext>
            </a:extLst>
          </p:cNvPr>
          <p:cNvSpPr/>
          <p:nvPr/>
        </p:nvSpPr>
        <p:spPr>
          <a:xfrm>
            <a:off x="5660571" y="381000"/>
            <a:ext cx="6455229" cy="3048000"/>
          </a:xfrm>
          <a:prstGeom prst="cloud">
            <a:avLst/>
          </a:prstGeom>
          <a:gradFill>
            <a:gsLst>
              <a:gs pos="50000">
                <a:schemeClr val="accent1">
                  <a:lumMod val="60000"/>
                  <a:lumOff val="40000"/>
                </a:schemeClr>
              </a:gs>
              <a:gs pos="0">
                <a:schemeClr val="accent1">
                  <a:lumMod val="75000"/>
                </a:schemeClr>
              </a:gs>
              <a:gs pos="100000">
                <a:schemeClr val="accent1">
                  <a:lumMod val="75000"/>
                </a:scheme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a:latin typeface="Algerian" panose="04020705040A02060702" pitchFamily="82" charset="0"/>
              </a:rPr>
              <a:t>Text Processing</a:t>
            </a:r>
            <a:endParaRPr lang="en-US" sz="4800" b="1" dirty="0">
              <a:latin typeface="Algerian" panose="04020705040A02060702" pitchFamily="82" charset="0"/>
            </a:endParaRPr>
          </a:p>
        </p:txBody>
      </p:sp>
    </p:spTree>
    <p:extLst>
      <p:ext uri="{BB962C8B-B14F-4D97-AF65-F5344CB8AC3E}">
        <p14:creationId xmlns:p14="http://schemas.microsoft.com/office/powerpoint/2010/main" val="25001566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accent1">
                <a:lumMod val="40000"/>
                <a:lumOff val="60000"/>
              </a:schemeClr>
            </a:gs>
            <a:gs pos="0">
              <a:schemeClr val="bg1">
                <a:lumMod val="95000"/>
              </a:schemeClr>
            </a:gs>
            <a:gs pos="100000">
              <a:schemeClr val="accent1">
                <a:lumMod val="60000"/>
                <a:lumOff val="40000"/>
              </a:schemeClr>
            </a:gs>
          </a:gsLst>
          <a:lin ang="5400000" scaled="0"/>
        </a:gra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DA3A1B6-A1F6-9E7D-DA41-7E1174F8D9A1}"/>
              </a:ext>
            </a:extLst>
          </p:cNvPr>
          <p:cNvGrpSpPr/>
          <p:nvPr/>
        </p:nvGrpSpPr>
        <p:grpSpPr>
          <a:xfrm>
            <a:off x="1210235" y="484095"/>
            <a:ext cx="6454588" cy="1398494"/>
            <a:chOff x="1210235" y="484095"/>
            <a:chExt cx="6454588" cy="1398494"/>
          </a:xfrm>
        </p:grpSpPr>
        <p:sp>
          <p:nvSpPr>
            <p:cNvPr id="3" name="Speech Bubble: Rectangle with Corners Rounded 2">
              <a:extLst>
                <a:ext uri="{FF2B5EF4-FFF2-40B4-BE49-F238E27FC236}">
                  <a16:creationId xmlns:a16="http://schemas.microsoft.com/office/drawing/2014/main" id="{D3AAB4FE-1853-C5E7-F379-2C35EE40884E}"/>
                </a:ext>
              </a:extLst>
            </p:cNvPr>
            <p:cNvSpPr/>
            <p:nvPr/>
          </p:nvSpPr>
          <p:spPr>
            <a:xfrm>
              <a:off x="1488141" y="484095"/>
              <a:ext cx="6176682" cy="1398494"/>
            </a:xfrm>
            <a:prstGeom prst="wedgeRoundRectCallout">
              <a:avLst/>
            </a:prstGeom>
            <a:solidFill>
              <a:schemeClr val="bg1">
                <a:lumMod val="9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3000" b="1" dirty="0">
                  <a:ln w="0"/>
                  <a:solidFill>
                    <a:srgbClr val="FF0000"/>
                  </a:solidFill>
                  <a:effectLst>
                    <a:reflection blurRad="6350" stA="53000" endA="300" endPos="35500" dir="5400000" sy="-90000" algn="bl" rotWithShape="0"/>
                  </a:effectLst>
                </a:rPr>
                <a:t>CUSTOMER FEEDBACK</a:t>
              </a:r>
            </a:p>
          </p:txBody>
        </p:sp>
        <p:sp>
          <p:nvSpPr>
            <p:cNvPr id="4" name="Oval 3">
              <a:extLst>
                <a:ext uri="{FF2B5EF4-FFF2-40B4-BE49-F238E27FC236}">
                  <a16:creationId xmlns:a16="http://schemas.microsoft.com/office/drawing/2014/main" id="{E8BF2B1D-DA17-66F7-2136-E988F299DF49}"/>
                </a:ext>
              </a:extLst>
            </p:cNvPr>
            <p:cNvSpPr/>
            <p:nvPr/>
          </p:nvSpPr>
          <p:spPr>
            <a:xfrm>
              <a:off x="1210235" y="896471"/>
              <a:ext cx="1048871" cy="67235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000" b="1" dirty="0"/>
                <a:t>1</a:t>
              </a:r>
            </a:p>
          </p:txBody>
        </p:sp>
      </p:grpSp>
      <p:sp>
        <p:nvSpPr>
          <p:cNvPr id="8" name="TextBox 7">
            <a:extLst>
              <a:ext uri="{FF2B5EF4-FFF2-40B4-BE49-F238E27FC236}">
                <a16:creationId xmlns:a16="http://schemas.microsoft.com/office/drawing/2014/main" id="{31BD3ADC-33AD-B131-F35A-72DC829EB089}"/>
              </a:ext>
            </a:extLst>
          </p:cNvPr>
          <p:cNvSpPr txBox="1"/>
          <p:nvPr/>
        </p:nvSpPr>
        <p:spPr>
          <a:xfrm>
            <a:off x="896469" y="2682168"/>
            <a:ext cx="9717741" cy="1477328"/>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3000" b="1" i="0" u="none" strike="noStrike" kern="1200" cap="none" spc="0" normalizeH="0" baseline="0" noProof="0" dirty="0">
                <a:ln>
                  <a:noFill/>
                </a:ln>
                <a:effectLst/>
                <a:uLnTx/>
                <a:uFillTx/>
                <a:latin typeface="Garamond" panose="02020404030301010803"/>
                <a:ea typeface="+mn-ea"/>
                <a:cs typeface="+mn-cs"/>
              </a:rPr>
              <a:t>Customer feedback is a key ingredient in any business strategy because it lets your customers know that you value their opinion.</a:t>
            </a:r>
          </a:p>
        </p:txBody>
      </p:sp>
      <p:pic>
        <p:nvPicPr>
          <p:cNvPr id="11" name="Picture 10">
            <a:extLst>
              <a:ext uri="{FF2B5EF4-FFF2-40B4-BE49-F238E27FC236}">
                <a16:creationId xmlns:a16="http://schemas.microsoft.com/office/drawing/2014/main" id="{548513A3-E298-90E0-B1A4-5A6CA79940A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611153" y="4043866"/>
            <a:ext cx="4299048" cy="2063543"/>
          </a:xfrm>
          <a:prstGeom prst="rect">
            <a:avLst/>
          </a:prstGeom>
        </p:spPr>
      </p:pic>
      <p:pic>
        <p:nvPicPr>
          <p:cNvPr id="14" name="Picture 13">
            <a:extLst>
              <a:ext uri="{FF2B5EF4-FFF2-40B4-BE49-F238E27FC236}">
                <a16:creationId xmlns:a16="http://schemas.microsoft.com/office/drawing/2014/main" id="{9FB28CFD-F39C-9FAE-C1C3-A357D959F90C}"/>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415003" y="4543015"/>
            <a:ext cx="4161479" cy="1418514"/>
          </a:xfrm>
          <a:prstGeom prst="rect">
            <a:avLst/>
          </a:prstGeom>
        </p:spPr>
      </p:pic>
      <p:pic>
        <p:nvPicPr>
          <p:cNvPr id="16" name="Picture 15">
            <a:extLst>
              <a:ext uri="{FF2B5EF4-FFF2-40B4-BE49-F238E27FC236}">
                <a16:creationId xmlns:a16="http://schemas.microsoft.com/office/drawing/2014/main" id="{74F0045D-CB00-B0DA-E847-1CFE9BA421EC}"/>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7953853" y="709921"/>
            <a:ext cx="4063681" cy="916008"/>
          </a:xfrm>
          <a:prstGeom prst="rect">
            <a:avLst/>
          </a:prstGeom>
        </p:spPr>
      </p:pic>
    </p:spTree>
    <p:extLst>
      <p:ext uri="{BB962C8B-B14F-4D97-AF65-F5344CB8AC3E}">
        <p14:creationId xmlns:p14="http://schemas.microsoft.com/office/powerpoint/2010/main" val="22395282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3" name="Cloud 2">
            <a:extLst>
              <a:ext uri="{FF2B5EF4-FFF2-40B4-BE49-F238E27FC236}">
                <a16:creationId xmlns:a16="http://schemas.microsoft.com/office/drawing/2014/main" id="{74BF7364-A9F0-28E3-B9BE-2206AE6E5146}"/>
              </a:ext>
            </a:extLst>
          </p:cNvPr>
          <p:cNvSpPr/>
          <p:nvPr/>
        </p:nvSpPr>
        <p:spPr>
          <a:xfrm>
            <a:off x="726139" y="475130"/>
            <a:ext cx="6858002" cy="2070847"/>
          </a:xfrm>
          <a:prstGeom prst="cloud">
            <a:avLst/>
          </a:prstGeom>
          <a:solidFill>
            <a:schemeClr val="bg1">
              <a:lumMod val="95000"/>
            </a:schemeClr>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en-US" sz="2800" b="1" dirty="0">
                <a:solidFill>
                  <a:srgbClr val="C00000"/>
                </a:solidFill>
                <a:effectLst>
                  <a:outerShdw blurRad="38100" dist="38100" dir="2700000" algn="tl">
                    <a:srgbClr val="000000">
                      <a:alpha val="43137"/>
                    </a:srgbClr>
                  </a:outerShdw>
                </a:effectLst>
              </a:rPr>
              <a:t>1-Analyze Customer Surveys</a:t>
            </a:r>
          </a:p>
        </p:txBody>
      </p:sp>
      <p:sp>
        <p:nvSpPr>
          <p:cNvPr id="5" name="TextBox 4">
            <a:extLst>
              <a:ext uri="{FF2B5EF4-FFF2-40B4-BE49-F238E27FC236}">
                <a16:creationId xmlns:a16="http://schemas.microsoft.com/office/drawing/2014/main" id="{BF42454E-5410-1AEC-6C28-75A366457F76}"/>
              </a:ext>
            </a:extLst>
          </p:cNvPr>
          <p:cNvSpPr txBox="1"/>
          <p:nvPr/>
        </p:nvSpPr>
        <p:spPr>
          <a:xfrm>
            <a:off x="806824" y="3187896"/>
            <a:ext cx="10596281" cy="1477328"/>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used by businesses to measure </a:t>
            </a:r>
            <a:r>
              <a:rPr kumimoji="0" lang="en-US" sz="3000" b="1" i="0" u="none" strike="noStrike" kern="1200" cap="none" spc="0" normalizeH="0" baseline="0" noProof="0" dirty="0">
                <a:ln>
                  <a:noFill/>
                </a:ln>
                <a:solidFill>
                  <a:srgbClr val="FF0000"/>
                </a:solidFill>
                <a:effectLst/>
                <a:uLnTx/>
                <a:uFillTx/>
                <a:latin typeface="Garamond" panose="02020404030301010803"/>
                <a:ea typeface="+mn-ea"/>
                <a:cs typeface="+mn-cs"/>
              </a:rPr>
              <a:t>customer satisfaction</a:t>
            </a: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 and typically asks your customers to rate your business on a scale of 0-10.</a:t>
            </a:r>
          </a:p>
        </p:txBody>
      </p:sp>
      <p:pic>
        <p:nvPicPr>
          <p:cNvPr id="9" name="Picture 8">
            <a:extLst>
              <a:ext uri="{FF2B5EF4-FFF2-40B4-BE49-F238E27FC236}">
                <a16:creationId xmlns:a16="http://schemas.microsoft.com/office/drawing/2014/main" id="{5F8791D8-9CA0-D496-CA64-576E9644ED4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536267" y="320282"/>
            <a:ext cx="2764865" cy="2009071"/>
          </a:xfrm>
          <a:prstGeom prst="rect">
            <a:avLst/>
          </a:prstGeom>
        </p:spPr>
      </p:pic>
      <p:pic>
        <p:nvPicPr>
          <p:cNvPr id="23" name="Picture 22">
            <a:extLst>
              <a:ext uri="{FF2B5EF4-FFF2-40B4-BE49-F238E27FC236}">
                <a16:creationId xmlns:a16="http://schemas.microsoft.com/office/drawing/2014/main" id="{3BD13803-4523-B9F9-92BA-A16FFBDF059B}"/>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3423497" y="4528901"/>
            <a:ext cx="2798009" cy="1999401"/>
          </a:xfrm>
          <a:prstGeom prst="rect">
            <a:avLst/>
          </a:prstGeom>
        </p:spPr>
      </p:pic>
    </p:spTree>
    <p:extLst>
      <p:ext uri="{BB962C8B-B14F-4D97-AF65-F5344CB8AC3E}">
        <p14:creationId xmlns:p14="http://schemas.microsoft.com/office/powerpoint/2010/main" val="24935681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615297-A945-F1EC-0800-4B48996B6E08}"/>
              </a:ext>
            </a:extLst>
          </p:cNvPr>
          <p:cNvSpPr txBox="1"/>
          <p:nvPr/>
        </p:nvSpPr>
        <p:spPr>
          <a:xfrm>
            <a:off x="654423" y="480554"/>
            <a:ext cx="10883153" cy="5632311"/>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As an Example: </a:t>
            </a:r>
          </a:p>
          <a:p>
            <a:pPr marR="0" lvl="0" algn="l" defTabSz="457200" rtl="0" eaLnBrk="1" fontAlgn="auto" latinLnBrk="0" hangingPunct="1">
              <a:lnSpc>
                <a:spcPct val="100000"/>
              </a:lnSpc>
              <a:spcBef>
                <a:spcPts val="0"/>
              </a:spcBef>
              <a:spcAft>
                <a:spcPts val="0"/>
              </a:spcAft>
              <a:buClrTx/>
              <a:buSzTx/>
              <a:tabLst/>
              <a:defRPr/>
            </a:pPr>
            <a:r>
              <a:rPr lang="en-US" sz="3000" b="1" dirty="0">
                <a:solidFill>
                  <a:prstClr val="black"/>
                </a:solidFill>
                <a:latin typeface="Garamond" panose="02020404030301010803"/>
              </a:rPr>
              <a:t>You can use </a:t>
            </a:r>
            <a:r>
              <a:rPr lang="en-US" sz="3000" b="1" dirty="0">
                <a:solidFill>
                  <a:srgbClr val="FF0000"/>
                </a:solidFill>
                <a:latin typeface="Garamond" panose="02020404030301010803"/>
              </a:rPr>
              <a:t>sentiment analysis technique </a:t>
            </a:r>
            <a:r>
              <a:rPr lang="en-US" sz="3000" b="1" dirty="0">
                <a:solidFill>
                  <a:prstClr val="black"/>
                </a:solidFill>
                <a:latin typeface="Garamond" panose="02020404030301010803"/>
              </a:rPr>
              <a:t>to determine whether data is positive, negative or neutral.</a:t>
            </a:r>
          </a:p>
          <a:p>
            <a:pPr marR="0" lvl="0" algn="l" defTabSz="457200" rtl="0" eaLnBrk="1" fontAlgn="auto" latinLnBrk="0" hangingPunct="1">
              <a:lnSpc>
                <a:spcPct val="100000"/>
              </a:lnSpc>
              <a:spcBef>
                <a:spcPts val="0"/>
              </a:spcBef>
              <a:spcAft>
                <a:spcPts val="0"/>
              </a:spcAft>
              <a:buClrTx/>
              <a:buSzTx/>
              <a:tabLst/>
              <a:defRPr/>
            </a:pPr>
            <a:endPar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endParaRPr>
          </a:p>
          <a:p>
            <a:pPr marR="0" lvl="0" algn="l" defTabSz="457200" rtl="0" eaLnBrk="1" fontAlgn="auto" latinLnBrk="0" hangingPunct="1">
              <a:lnSpc>
                <a:spcPct val="100000"/>
              </a:lnSpc>
              <a:spcBef>
                <a:spcPts val="0"/>
              </a:spcBef>
              <a:spcAft>
                <a:spcPts val="0"/>
              </a:spcAft>
              <a:buClrTx/>
              <a:buSzTx/>
              <a:tabLst/>
              <a:defRPr/>
            </a:pPr>
            <a:endParaRPr lang="en-US" sz="3000" b="1" dirty="0">
              <a:solidFill>
                <a:prstClr val="black"/>
              </a:solidFill>
              <a:latin typeface="Garamond" panose="02020404030301010803"/>
            </a:endParaRPr>
          </a:p>
          <a:p>
            <a:pPr marR="0" lvl="0" algn="l" defTabSz="457200" rtl="0" eaLnBrk="1" fontAlgn="auto" latinLnBrk="0" hangingPunct="1">
              <a:lnSpc>
                <a:spcPct val="100000"/>
              </a:lnSpc>
              <a:spcBef>
                <a:spcPts val="0"/>
              </a:spcBef>
              <a:spcAft>
                <a:spcPts val="0"/>
              </a:spcAft>
              <a:buClrTx/>
              <a:buSzTx/>
              <a:tabLst/>
              <a:defRPr/>
            </a:pPr>
            <a:endPar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endParaRPr>
          </a:p>
          <a:p>
            <a:pPr marR="0" lvl="0" algn="l" defTabSz="457200" rtl="0" eaLnBrk="1" fontAlgn="auto" latinLnBrk="0" hangingPunct="1">
              <a:lnSpc>
                <a:spcPct val="100000"/>
              </a:lnSpc>
              <a:spcBef>
                <a:spcPts val="0"/>
              </a:spcBef>
              <a:spcAft>
                <a:spcPts val="0"/>
              </a:spcAft>
              <a:buClrTx/>
              <a:buSzTx/>
              <a:tabLst/>
              <a:defRPr/>
            </a:pPr>
            <a:endParaRPr lang="en-US" sz="3000" b="1" dirty="0">
              <a:solidFill>
                <a:prstClr val="black"/>
              </a:solidFill>
              <a:latin typeface="Garamond" panose="02020404030301010803"/>
            </a:endParaRPr>
          </a:p>
          <a:p>
            <a:pPr marR="0" lvl="0" algn="l" defTabSz="457200" rtl="0" eaLnBrk="1" fontAlgn="auto" latinLnBrk="0" hangingPunct="1">
              <a:lnSpc>
                <a:spcPct val="100000"/>
              </a:lnSpc>
              <a:spcBef>
                <a:spcPts val="0"/>
              </a:spcBef>
              <a:spcAft>
                <a:spcPts val="0"/>
              </a:spcAft>
              <a:buClrTx/>
              <a:buSzTx/>
              <a:tabLst/>
              <a:defRPr/>
            </a:pPr>
            <a:endParaRPr lang="en-US" sz="3000" b="1" dirty="0">
              <a:solidFill>
                <a:prstClr val="black"/>
              </a:solidFill>
              <a:latin typeface="Garamond" panose="02020404030301010803"/>
            </a:endParaRPr>
          </a:p>
          <a:p>
            <a:pPr marR="0" lvl="0" algn="l" defTabSz="457200" rtl="0" eaLnBrk="1" fontAlgn="auto" latinLnBrk="0" hangingPunct="1">
              <a:lnSpc>
                <a:spcPct val="100000"/>
              </a:lnSpc>
              <a:spcBef>
                <a:spcPts val="0"/>
              </a:spcBef>
              <a:spcAft>
                <a:spcPts val="0"/>
              </a:spcAft>
              <a:buClrTx/>
              <a:buSzTx/>
              <a:tabLst/>
              <a:defRPr/>
            </a:pPr>
            <a:endPar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endParaRP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Sentiment analysis is often performed on textual data to help businesses monitor brand and product sentiment in customer feedback and understand customer needs.</a:t>
            </a:r>
          </a:p>
        </p:txBody>
      </p:sp>
      <p:pic>
        <p:nvPicPr>
          <p:cNvPr id="5" name="Picture 4">
            <a:extLst>
              <a:ext uri="{FF2B5EF4-FFF2-40B4-BE49-F238E27FC236}">
                <a16:creationId xmlns:a16="http://schemas.microsoft.com/office/drawing/2014/main" id="{47FD3A63-4941-F655-898A-8F4C7A4868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6711" y="1992380"/>
            <a:ext cx="5323794" cy="2463079"/>
          </a:xfrm>
          <a:prstGeom prst="rect">
            <a:avLst/>
          </a:prstGeom>
        </p:spPr>
      </p:pic>
    </p:spTree>
    <p:extLst>
      <p:ext uri="{BB962C8B-B14F-4D97-AF65-F5344CB8AC3E}">
        <p14:creationId xmlns:p14="http://schemas.microsoft.com/office/powerpoint/2010/main" val="10811704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3" name="Cloud 2">
            <a:extLst>
              <a:ext uri="{FF2B5EF4-FFF2-40B4-BE49-F238E27FC236}">
                <a16:creationId xmlns:a16="http://schemas.microsoft.com/office/drawing/2014/main" id="{74BF7364-A9F0-28E3-B9BE-2206AE6E5146}"/>
              </a:ext>
            </a:extLst>
          </p:cNvPr>
          <p:cNvSpPr/>
          <p:nvPr/>
        </p:nvSpPr>
        <p:spPr>
          <a:xfrm>
            <a:off x="726139" y="475130"/>
            <a:ext cx="6884896" cy="2070847"/>
          </a:xfrm>
          <a:prstGeom prst="cloud">
            <a:avLst/>
          </a:prstGeom>
          <a:solidFill>
            <a:schemeClr val="bg1">
              <a:lumMod val="95000"/>
            </a:schemeClr>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en-US" sz="2800" b="1" dirty="0">
                <a:solidFill>
                  <a:srgbClr val="C00000"/>
                </a:solidFill>
                <a:effectLst>
                  <a:outerShdw blurRad="38100" dist="38100" dir="2700000" algn="tl">
                    <a:srgbClr val="000000">
                      <a:alpha val="43137"/>
                    </a:srgbClr>
                  </a:outerShdw>
                </a:effectLst>
              </a:rPr>
              <a:t>2-Analyze Product Reviews</a:t>
            </a:r>
          </a:p>
        </p:txBody>
      </p:sp>
      <p:sp>
        <p:nvSpPr>
          <p:cNvPr id="4" name="TextBox 3">
            <a:extLst>
              <a:ext uri="{FF2B5EF4-FFF2-40B4-BE49-F238E27FC236}">
                <a16:creationId xmlns:a16="http://schemas.microsoft.com/office/drawing/2014/main" id="{6E0B3F41-0C07-B785-614C-5887B11FBF19}"/>
              </a:ext>
            </a:extLst>
          </p:cNvPr>
          <p:cNvSpPr txBox="1"/>
          <p:nvPr/>
        </p:nvSpPr>
        <p:spPr>
          <a:xfrm>
            <a:off x="896470" y="3296361"/>
            <a:ext cx="9520519" cy="1015663"/>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Product reviews are like a compass that steer customers towards or away from products.</a:t>
            </a:r>
          </a:p>
        </p:txBody>
      </p:sp>
      <p:pic>
        <p:nvPicPr>
          <p:cNvPr id="6" name="Picture 5">
            <a:extLst>
              <a:ext uri="{FF2B5EF4-FFF2-40B4-BE49-F238E27FC236}">
                <a16:creationId xmlns:a16="http://schemas.microsoft.com/office/drawing/2014/main" id="{171F641D-EB00-CF71-0CEC-CA36D600705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426824" y="710808"/>
            <a:ext cx="2788023" cy="1637963"/>
          </a:xfrm>
          <a:prstGeom prst="rect">
            <a:avLst/>
          </a:prstGeom>
        </p:spPr>
      </p:pic>
    </p:spTree>
    <p:extLst>
      <p:ext uri="{BB962C8B-B14F-4D97-AF65-F5344CB8AC3E}">
        <p14:creationId xmlns:p14="http://schemas.microsoft.com/office/powerpoint/2010/main" val="2706299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accent1">
                <a:lumMod val="40000"/>
                <a:lumOff val="60000"/>
              </a:schemeClr>
            </a:gs>
            <a:gs pos="0">
              <a:schemeClr val="bg1">
                <a:lumMod val="95000"/>
              </a:schemeClr>
            </a:gs>
            <a:gs pos="100000">
              <a:schemeClr val="accent1">
                <a:lumMod val="60000"/>
                <a:lumOff val="40000"/>
              </a:schemeClr>
            </a:gs>
          </a:gsLst>
          <a:lin ang="5400000" scaled="0"/>
        </a:gra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DA3A1B6-A1F6-9E7D-DA41-7E1174F8D9A1}"/>
              </a:ext>
            </a:extLst>
          </p:cNvPr>
          <p:cNvGrpSpPr/>
          <p:nvPr/>
        </p:nvGrpSpPr>
        <p:grpSpPr>
          <a:xfrm>
            <a:off x="1855694" y="506433"/>
            <a:ext cx="6454588" cy="1398494"/>
            <a:chOff x="1210235" y="484095"/>
            <a:chExt cx="6454588" cy="1398494"/>
          </a:xfrm>
        </p:grpSpPr>
        <p:sp>
          <p:nvSpPr>
            <p:cNvPr id="3" name="Speech Bubble: Rectangle with Corners Rounded 2">
              <a:extLst>
                <a:ext uri="{FF2B5EF4-FFF2-40B4-BE49-F238E27FC236}">
                  <a16:creationId xmlns:a16="http://schemas.microsoft.com/office/drawing/2014/main" id="{D3AAB4FE-1853-C5E7-F379-2C35EE40884E}"/>
                </a:ext>
              </a:extLst>
            </p:cNvPr>
            <p:cNvSpPr/>
            <p:nvPr/>
          </p:nvSpPr>
          <p:spPr>
            <a:xfrm>
              <a:off x="1488141" y="484095"/>
              <a:ext cx="6176682" cy="1398494"/>
            </a:xfrm>
            <a:prstGeom prst="wedgeRoundRectCallout">
              <a:avLst/>
            </a:prstGeom>
            <a:solidFill>
              <a:schemeClr val="bg1">
                <a:lumMod val="9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3000" b="1" dirty="0">
                  <a:ln w="0"/>
                  <a:solidFill>
                    <a:srgbClr val="FF0000"/>
                  </a:solidFill>
                  <a:effectLst>
                    <a:reflection blurRad="6350" stA="53000" endA="300" endPos="35500" dir="5400000" sy="-90000" algn="bl" rotWithShape="0"/>
                  </a:effectLst>
                </a:rPr>
                <a:t>CUSTOMER SERVICE</a:t>
              </a:r>
            </a:p>
          </p:txBody>
        </p:sp>
        <p:sp>
          <p:nvSpPr>
            <p:cNvPr id="4" name="Oval 3">
              <a:extLst>
                <a:ext uri="{FF2B5EF4-FFF2-40B4-BE49-F238E27FC236}">
                  <a16:creationId xmlns:a16="http://schemas.microsoft.com/office/drawing/2014/main" id="{E8BF2B1D-DA17-66F7-2136-E988F299DF49}"/>
                </a:ext>
              </a:extLst>
            </p:cNvPr>
            <p:cNvSpPr/>
            <p:nvPr/>
          </p:nvSpPr>
          <p:spPr>
            <a:xfrm>
              <a:off x="1210235" y="896471"/>
              <a:ext cx="1048871" cy="67235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000" b="1" dirty="0"/>
                <a:t>2</a:t>
              </a:r>
            </a:p>
          </p:txBody>
        </p:sp>
      </p:grpSp>
      <p:sp>
        <p:nvSpPr>
          <p:cNvPr id="8" name="TextBox 7">
            <a:extLst>
              <a:ext uri="{FF2B5EF4-FFF2-40B4-BE49-F238E27FC236}">
                <a16:creationId xmlns:a16="http://schemas.microsoft.com/office/drawing/2014/main" id="{31BD3ADC-33AD-B131-F35A-72DC829EB089}"/>
              </a:ext>
            </a:extLst>
          </p:cNvPr>
          <p:cNvSpPr txBox="1"/>
          <p:nvPr/>
        </p:nvSpPr>
        <p:spPr>
          <a:xfrm>
            <a:off x="1008528" y="2700095"/>
            <a:ext cx="9717741" cy="3785652"/>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3000" b="1" i="0" u="none" strike="noStrike" kern="1200" cap="none" spc="0" normalizeH="0" baseline="0" noProof="0" dirty="0">
                <a:ln>
                  <a:noFill/>
                </a:ln>
                <a:effectLst/>
                <a:uLnTx/>
                <a:uFillTx/>
                <a:latin typeface="Garamond" panose="02020404030301010803"/>
                <a:ea typeface="+mn-ea"/>
                <a:cs typeface="+mn-cs"/>
              </a:rPr>
              <a:t>Customer service is all about strengthening relationships and boosting customer loyalty.</a:t>
            </a:r>
          </a:p>
          <a:p>
            <a:pPr marR="0" lvl="0" algn="l" defTabSz="457200" rtl="0" eaLnBrk="1" fontAlgn="auto" latinLnBrk="0" hangingPunct="1">
              <a:lnSpc>
                <a:spcPct val="100000"/>
              </a:lnSpc>
              <a:spcBef>
                <a:spcPts val="0"/>
              </a:spcBef>
              <a:spcAft>
                <a:spcPts val="0"/>
              </a:spcAft>
              <a:buClrTx/>
              <a:buSzTx/>
              <a:tabLst/>
              <a:defRPr/>
            </a:pPr>
            <a:endParaRPr lang="en-US" sz="3000" b="1" dirty="0">
              <a:latin typeface="Garamond" panose="02020404030301010803"/>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3000" b="1" dirty="0">
                <a:latin typeface="Garamond" panose="02020404030301010803"/>
              </a:rPr>
              <a:t> Customer service teams deal with tons of customer queries, and with text processing you can automate processes so support agents can save precious time that could be better used to helping customers.</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endParaRPr kumimoji="0" lang="en-US" sz="3000" b="1" i="0" u="none" strike="noStrike" kern="1200" cap="none" spc="0" normalizeH="0" baseline="0" noProof="0" dirty="0">
              <a:ln>
                <a:noFill/>
              </a:ln>
              <a:effectLst/>
              <a:uLnTx/>
              <a:uFillTx/>
              <a:latin typeface="Garamond" panose="02020404030301010803"/>
              <a:ea typeface="+mn-ea"/>
              <a:cs typeface="+mn-cs"/>
            </a:endParaRPr>
          </a:p>
        </p:txBody>
      </p:sp>
      <p:pic>
        <p:nvPicPr>
          <p:cNvPr id="6" name="Picture 5">
            <a:extLst>
              <a:ext uri="{FF2B5EF4-FFF2-40B4-BE49-F238E27FC236}">
                <a16:creationId xmlns:a16="http://schemas.microsoft.com/office/drawing/2014/main" id="{514E7BDC-BD9F-A7DA-045C-ECEF079A03A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759808" y="578619"/>
            <a:ext cx="3152996" cy="1770133"/>
          </a:xfrm>
          <a:prstGeom prst="rect">
            <a:avLst/>
          </a:prstGeom>
        </p:spPr>
      </p:pic>
      <p:pic>
        <p:nvPicPr>
          <p:cNvPr id="10" name="Picture 9">
            <a:extLst>
              <a:ext uri="{FF2B5EF4-FFF2-40B4-BE49-F238E27FC236}">
                <a16:creationId xmlns:a16="http://schemas.microsoft.com/office/drawing/2014/main" id="{11A160C0-4EA0-59B9-E8FF-B5CBFE2D901F}"/>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3606" y="1049546"/>
            <a:ext cx="1650549" cy="1650549"/>
          </a:xfrm>
          <a:prstGeom prst="rect">
            <a:avLst/>
          </a:prstGeom>
        </p:spPr>
      </p:pic>
    </p:spTree>
    <p:extLst>
      <p:ext uri="{BB962C8B-B14F-4D97-AF65-F5344CB8AC3E}">
        <p14:creationId xmlns:p14="http://schemas.microsoft.com/office/powerpoint/2010/main" val="22061632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3" name="Cloud 2">
            <a:extLst>
              <a:ext uri="{FF2B5EF4-FFF2-40B4-BE49-F238E27FC236}">
                <a16:creationId xmlns:a16="http://schemas.microsoft.com/office/drawing/2014/main" id="{74BF7364-A9F0-28E3-B9BE-2206AE6E5146}"/>
              </a:ext>
            </a:extLst>
          </p:cNvPr>
          <p:cNvSpPr/>
          <p:nvPr/>
        </p:nvSpPr>
        <p:spPr>
          <a:xfrm>
            <a:off x="726139" y="475130"/>
            <a:ext cx="7440708" cy="2070847"/>
          </a:xfrm>
          <a:prstGeom prst="cloud">
            <a:avLst/>
          </a:prstGeom>
          <a:solidFill>
            <a:schemeClr val="bg1">
              <a:lumMod val="95000"/>
            </a:schemeClr>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en-US" sz="2800" b="1" dirty="0">
                <a:solidFill>
                  <a:srgbClr val="C00000"/>
                </a:solidFill>
                <a:effectLst>
                  <a:outerShdw blurRad="38100" dist="38100" dir="2700000" algn="tl">
                    <a:srgbClr val="000000">
                      <a:alpha val="43137"/>
                    </a:srgbClr>
                  </a:outerShdw>
                </a:effectLst>
              </a:rPr>
              <a:t>1-</a:t>
            </a:r>
            <a:r>
              <a:rPr lang="en-US" sz="2800" b="1" i="0" dirty="0">
                <a:solidFill>
                  <a:srgbClr val="C00000"/>
                </a:solidFill>
                <a:effectLst/>
                <a:latin typeface="Rubik"/>
              </a:rPr>
              <a:t>Automatically Tag Support Tickets</a:t>
            </a:r>
          </a:p>
          <a:p>
            <a:pPr algn="ctr"/>
            <a:endParaRPr lang="en-US" sz="2800" b="1" dirty="0">
              <a:solidFill>
                <a:srgbClr val="C00000"/>
              </a:solidFill>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BF42454E-5410-1AEC-6C28-75A366457F76}"/>
              </a:ext>
            </a:extLst>
          </p:cNvPr>
          <p:cNvSpPr txBox="1"/>
          <p:nvPr/>
        </p:nvSpPr>
        <p:spPr>
          <a:xfrm>
            <a:off x="726139" y="2676907"/>
            <a:ext cx="11008661" cy="3323987"/>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When customers send a request, ask about a product or service, or complain about an issue or bug, this information needs to be processed and handled. </a:t>
            </a:r>
          </a:p>
          <a:p>
            <a:pPr marR="0" lvl="0" algn="l" defTabSz="457200" rtl="0" eaLnBrk="1" fontAlgn="auto" latinLnBrk="0" hangingPunct="1">
              <a:lnSpc>
                <a:spcPct val="100000"/>
              </a:lnSpc>
              <a:spcBef>
                <a:spcPts val="0"/>
              </a:spcBef>
              <a:spcAft>
                <a:spcPts val="0"/>
              </a:spcAft>
              <a:buClrTx/>
              <a:buSzTx/>
              <a:tabLst/>
              <a:defRPr/>
            </a:pPr>
            <a:endPar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3000" b="1" dirty="0">
                <a:solidFill>
                  <a:prstClr val="black"/>
                </a:solidFill>
                <a:latin typeface="Garamond" panose="02020404030301010803"/>
              </a:rPr>
              <a:t>Processing</a:t>
            </a: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 support tickets </a:t>
            </a:r>
            <a:r>
              <a:rPr lang="en-US" sz="3000" b="1" dirty="0">
                <a:solidFill>
                  <a:prstClr val="black"/>
                </a:solidFill>
                <a:latin typeface="Garamond" panose="02020404030301010803"/>
              </a:rPr>
              <a:t>is important </a:t>
            </a: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to make sure the appropriate team takes ownership and handles the issue promptly and accurately.</a:t>
            </a:r>
          </a:p>
        </p:txBody>
      </p:sp>
      <p:pic>
        <p:nvPicPr>
          <p:cNvPr id="7" name="Picture 6">
            <a:extLst>
              <a:ext uri="{FF2B5EF4-FFF2-40B4-BE49-F238E27FC236}">
                <a16:creationId xmlns:a16="http://schemas.microsoft.com/office/drawing/2014/main" id="{CD891CE1-4883-0DAB-DC7A-1A89E7EDC9B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417859" y="136114"/>
            <a:ext cx="3514165" cy="2313492"/>
          </a:xfrm>
          <a:prstGeom prst="rect">
            <a:avLst/>
          </a:prstGeom>
        </p:spPr>
      </p:pic>
      <p:pic>
        <p:nvPicPr>
          <p:cNvPr id="10" name="Picture 9">
            <a:extLst>
              <a:ext uri="{FF2B5EF4-FFF2-40B4-BE49-F238E27FC236}">
                <a16:creationId xmlns:a16="http://schemas.microsoft.com/office/drawing/2014/main" id="{E75ED4FB-95DB-73C6-B7D5-DEE7B24061CA}"/>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136114"/>
            <a:ext cx="1808406" cy="1272988"/>
          </a:xfrm>
          <a:prstGeom prst="rect">
            <a:avLst/>
          </a:prstGeom>
        </p:spPr>
      </p:pic>
    </p:spTree>
    <p:extLst>
      <p:ext uri="{BB962C8B-B14F-4D97-AF65-F5344CB8AC3E}">
        <p14:creationId xmlns:p14="http://schemas.microsoft.com/office/powerpoint/2010/main" val="30958226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3" name="Cloud 2">
            <a:extLst>
              <a:ext uri="{FF2B5EF4-FFF2-40B4-BE49-F238E27FC236}">
                <a16:creationId xmlns:a16="http://schemas.microsoft.com/office/drawing/2014/main" id="{74BF7364-A9F0-28E3-B9BE-2206AE6E5146}"/>
              </a:ext>
            </a:extLst>
          </p:cNvPr>
          <p:cNvSpPr/>
          <p:nvPr/>
        </p:nvSpPr>
        <p:spPr>
          <a:xfrm>
            <a:off x="726139" y="475130"/>
            <a:ext cx="7440708" cy="2070847"/>
          </a:xfrm>
          <a:prstGeom prst="cloud">
            <a:avLst/>
          </a:prstGeom>
          <a:solidFill>
            <a:schemeClr val="bg1">
              <a:lumMod val="95000"/>
            </a:schemeClr>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en-US" sz="2800" b="1" dirty="0">
                <a:solidFill>
                  <a:srgbClr val="C00000"/>
                </a:solidFill>
                <a:effectLst>
                  <a:outerShdw blurRad="38100" dist="38100" dir="2700000" algn="tl">
                    <a:srgbClr val="000000">
                      <a:alpha val="43137"/>
                    </a:srgbClr>
                  </a:outerShdw>
                </a:effectLst>
              </a:rPr>
              <a:t>2-</a:t>
            </a:r>
            <a:r>
              <a:rPr lang="en-US" sz="2800" b="1" i="0" dirty="0">
                <a:solidFill>
                  <a:srgbClr val="C00000"/>
                </a:solidFill>
                <a:effectLst/>
                <a:latin typeface="Rubik"/>
              </a:rPr>
              <a:t>Route and Triage Support Tickets</a:t>
            </a:r>
          </a:p>
          <a:p>
            <a:pPr algn="ctr"/>
            <a:endParaRPr lang="en-US" sz="2800" b="1" dirty="0">
              <a:solidFill>
                <a:srgbClr val="C00000"/>
              </a:solidFill>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BF42454E-5410-1AEC-6C28-75A366457F76}"/>
              </a:ext>
            </a:extLst>
          </p:cNvPr>
          <p:cNvSpPr txBox="1"/>
          <p:nvPr/>
        </p:nvSpPr>
        <p:spPr>
          <a:xfrm>
            <a:off x="797859" y="2725271"/>
            <a:ext cx="10596281" cy="2862322"/>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Once support tickets have been tagged, you’ll be able to route issues to the right person in real-time, reducing response times and making teams more efficient. </a:t>
            </a:r>
          </a:p>
          <a:p>
            <a:pPr marR="0" lvl="0" algn="l" defTabSz="457200" rtl="0" eaLnBrk="1" fontAlgn="auto" latinLnBrk="0" hangingPunct="1">
              <a:lnSpc>
                <a:spcPct val="100000"/>
              </a:lnSpc>
              <a:spcBef>
                <a:spcPts val="0"/>
              </a:spcBef>
              <a:spcAft>
                <a:spcPts val="0"/>
              </a:spcAft>
              <a:buClrTx/>
              <a:buSzTx/>
              <a:tabLst/>
              <a:defRPr/>
            </a:pPr>
            <a:endPar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Classifiers can help your business automatically route tickets by </a:t>
            </a:r>
            <a:r>
              <a:rPr kumimoji="0" lang="en-US" sz="3000" b="1" i="0" u="none" strike="noStrike" kern="1200" cap="none" spc="0" normalizeH="0" baseline="0" noProof="0" dirty="0">
                <a:ln>
                  <a:noFill/>
                </a:ln>
                <a:solidFill>
                  <a:srgbClr val="FF0000"/>
                </a:solidFill>
                <a:effectLst/>
                <a:uLnTx/>
                <a:uFillTx/>
                <a:latin typeface="Garamond" panose="02020404030301010803"/>
                <a:ea typeface="+mn-ea"/>
                <a:cs typeface="+mn-cs"/>
              </a:rPr>
              <a:t>topic</a:t>
            </a: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 </a:t>
            </a:r>
            <a:r>
              <a:rPr kumimoji="0" lang="en-US" sz="3000" b="1" i="0" u="none" strike="noStrike" kern="1200" cap="none" spc="0" normalizeH="0" baseline="0" noProof="0" dirty="0">
                <a:ln>
                  <a:noFill/>
                </a:ln>
                <a:solidFill>
                  <a:srgbClr val="FF0000"/>
                </a:solidFill>
                <a:effectLst/>
                <a:uLnTx/>
                <a:uFillTx/>
                <a:latin typeface="Garamond" panose="02020404030301010803"/>
                <a:ea typeface="+mn-ea"/>
                <a:cs typeface="+mn-cs"/>
              </a:rPr>
              <a:t>language</a:t>
            </a: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 </a:t>
            </a:r>
            <a:r>
              <a:rPr kumimoji="0" lang="en-US" sz="3000" b="1" i="0" u="none" strike="noStrike" kern="1200" cap="none" spc="0" normalizeH="0" baseline="0" noProof="0" dirty="0">
                <a:ln>
                  <a:noFill/>
                </a:ln>
                <a:solidFill>
                  <a:srgbClr val="FF0000"/>
                </a:solidFill>
                <a:effectLst/>
                <a:uLnTx/>
                <a:uFillTx/>
                <a:latin typeface="Garamond" panose="02020404030301010803"/>
                <a:ea typeface="+mn-ea"/>
                <a:cs typeface="+mn-cs"/>
              </a:rPr>
              <a:t>urgency</a:t>
            </a: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 and more.</a:t>
            </a:r>
          </a:p>
        </p:txBody>
      </p:sp>
      <p:pic>
        <p:nvPicPr>
          <p:cNvPr id="4" name="Picture 3">
            <a:extLst>
              <a:ext uri="{FF2B5EF4-FFF2-40B4-BE49-F238E27FC236}">
                <a16:creationId xmlns:a16="http://schemas.microsoft.com/office/drawing/2014/main" id="{72709E99-29A5-F579-4FA7-EF442C5881C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505662" y="125506"/>
            <a:ext cx="2431277" cy="2420471"/>
          </a:xfrm>
          <a:prstGeom prst="rect">
            <a:avLst/>
          </a:prstGeom>
        </p:spPr>
      </p:pic>
    </p:spTree>
    <p:extLst>
      <p:ext uri="{BB962C8B-B14F-4D97-AF65-F5344CB8AC3E}">
        <p14:creationId xmlns:p14="http://schemas.microsoft.com/office/powerpoint/2010/main" val="40500563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2" name="Rectangle: Folded Corner 1">
            <a:extLst>
              <a:ext uri="{FF2B5EF4-FFF2-40B4-BE49-F238E27FC236}">
                <a16:creationId xmlns:a16="http://schemas.microsoft.com/office/drawing/2014/main" id="{F68F1E2F-CE4F-6144-D18E-773E8B3A83F0}"/>
              </a:ext>
            </a:extLst>
          </p:cNvPr>
          <p:cNvSpPr/>
          <p:nvPr/>
        </p:nvSpPr>
        <p:spPr>
          <a:xfrm>
            <a:off x="914400" y="753035"/>
            <a:ext cx="9233647" cy="1210236"/>
          </a:xfrm>
          <a:prstGeom prst="foldedCorner">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CEA9694-361C-B57A-7E08-772DE92E2AC8}"/>
              </a:ext>
            </a:extLst>
          </p:cNvPr>
          <p:cNvSpPr txBox="1"/>
          <p:nvPr/>
        </p:nvSpPr>
        <p:spPr>
          <a:xfrm>
            <a:off x="1232646" y="819544"/>
            <a:ext cx="8597153" cy="1077218"/>
          </a:xfrm>
          <a:prstGeom prst="rect">
            <a:avLst/>
          </a:prstGeom>
          <a:noFill/>
        </p:spPr>
        <p:txBody>
          <a:bodyPr wrap="square" rtlCol="0">
            <a:spAutoFit/>
          </a:bodyPr>
          <a:lstStyle/>
          <a:p>
            <a:r>
              <a:rPr lang="en-US" sz="3200" b="1" dirty="0"/>
              <a:t>How Can Automated Ticket Routing Help Your Customer Service Team?</a:t>
            </a:r>
          </a:p>
        </p:txBody>
      </p:sp>
      <p:sp>
        <p:nvSpPr>
          <p:cNvPr id="4" name="Arrow: Right 3">
            <a:extLst>
              <a:ext uri="{FF2B5EF4-FFF2-40B4-BE49-F238E27FC236}">
                <a16:creationId xmlns:a16="http://schemas.microsoft.com/office/drawing/2014/main" id="{7B01941F-A871-5365-0C5A-19855A7580C1}"/>
              </a:ext>
            </a:extLst>
          </p:cNvPr>
          <p:cNvSpPr/>
          <p:nvPr/>
        </p:nvSpPr>
        <p:spPr>
          <a:xfrm>
            <a:off x="403412" y="986118"/>
            <a:ext cx="829234" cy="322729"/>
          </a:xfrm>
          <a:prstGeom prst="rightArrow">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8986DF6-77B9-5FFD-4D96-1044DCB50BCC}"/>
              </a:ext>
            </a:extLst>
          </p:cNvPr>
          <p:cNvSpPr txBox="1"/>
          <p:nvPr/>
        </p:nvSpPr>
        <p:spPr>
          <a:xfrm>
            <a:off x="818029" y="2446111"/>
            <a:ext cx="10470776" cy="1477328"/>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AI-equipped tools can help you improve your customer service workflows, by automating routine tasks like ticket routing.</a:t>
            </a:r>
          </a:p>
        </p:txBody>
      </p:sp>
    </p:spTree>
    <p:extLst>
      <p:ext uri="{BB962C8B-B14F-4D97-AF65-F5344CB8AC3E}">
        <p14:creationId xmlns:p14="http://schemas.microsoft.com/office/powerpoint/2010/main" val="7343990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79F11BC7-AB0A-C660-ECA5-9C36DC6D814D}"/>
              </a:ext>
            </a:extLst>
          </p:cNvPr>
          <p:cNvGraphicFramePr/>
          <p:nvPr>
            <p:extLst>
              <p:ext uri="{D42A27DB-BD31-4B8C-83A1-F6EECF244321}">
                <p14:modId xmlns:p14="http://schemas.microsoft.com/office/powerpoint/2010/main" val="309378966"/>
              </p:ext>
            </p:extLst>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051691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4" name="Cloud 3">
            <a:extLst>
              <a:ext uri="{FF2B5EF4-FFF2-40B4-BE49-F238E27FC236}">
                <a16:creationId xmlns:a16="http://schemas.microsoft.com/office/drawing/2014/main" id="{3EE7E4B1-3416-5061-7B96-3F7EBBCAFDA0}"/>
              </a:ext>
            </a:extLst>
          </p:cNvPr>
          <p:cNvSpPr/>
          <p:nvPr/>
        </p:nvSpPr>
        <p:spPr>
          <a:xfrm>
            <a:off x="215150" y="331695"/>
            <a:ext cx="9610167" cy="2070847"/>
          </a:xfrm>
          <a:prstGeom prst="cloud">
            <a:avLst/>
          </a:prstGeom>
          <a:solidFill>
            <a:schemeClr val="accent1">
              <a:lumMod val="40000"/>
              <a:lumOff val="60000"/>
            </a:schemeClr>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en-US" sz="2800" b="1" dirty="0">
                <a:solidFill>
                  <a:schemeClr val="tx1">
                    <a:lumMod val="95000"/>
                    <a:lumOff val="5000"/>
                  </a:schemeClr>
                </a:solidFill>
                <a:effectLst>
                  <a:outerShdw blurRad="38100" dist="38100" dir="2700000" algn="tl">
                    <a:srgbClr val="000000">
                      <a:alpha val="43137"/>
                    </a:srgbClr>
                  </a:outerShdw>
                </a:effectLst>
              </a:rPr>
              <a:t>1-Increased Efficiency and Productivity</a:t>
            </a:r>
          </a:p>
        </p:txBody>
      </p:sp>
      <p:sp>
        <p:nvSpPr>
          <p:cNvPr id="6" name="TextBox 5">
            <a:extLst>
              <a:ext uri="{FF2B5EF4-FFF2-40B4-BE49-F238E27FC236}">
                <a16:creationId xmlns:a16="http://schemas.microsoft.com/office/drawing/2014/main" id="{2C8745DC-C33D-790B-D671-147D54BA848A}"/>
              </a:ext>
            </a:extLst>
          </p:cNvPr>
          <p:cNvSpPr txBox="1"/>
          <p:nvPr/>
        </p:nvSpPr>
        <p:spPr>
          <a:xfrm>
            <a:off x="860610" y="2278988"/>
            <a:ext cx="10309414" cy="4247317"/>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Support tickets are instantly routed to the most appropriate person or team, significantly shortening response and resolution times.</a:t>
            </a:r>
          </a:p>
          <a:p>
            <a:pPr marR="0" lvl="0" algn="l" defTabSz="457200" rtl="0" eaLnBrk="1" fontAlgn="auto" latinLnBrk="0" hangingPunct="1">
              <a:lnSpc>
                <a:spcPct val="100000"/>
              </a:lnSpc>
              <a:spcBef>
                <a:spcPts val="0"/>
              </a:spcBef>
              <a:spcAft>
                <a:spcPts val="0"/>
              </a:spcAft>
              <a:buClrTx/>
              <a:buSzTx/>
              <a:tabLst/>
              <a:defRPr/>
            </a:pPr>
            <a:endParaRPr lang="ar-EG" sz="3000" b="1" dirty="0">
              <a:solidFill>
                <a:prstClr val="black"/>
              </a:solidFill>
              <a:latin typeface="Garamond" panose="02020404030301010803"/>
            </a:endParaRP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3000" b="1" dirty="0">
                <a:solidFill>
                  <a:prstClr val="black"/>
                </a:solidFill>
                <a:latin typeface="Garamond" panose="02020404030301010803"/>
              </a:rPr>
              <a:t>Also, using </a:t>
            </a:r>
            <a:r>
              <a:rPr lang="en-US" sz="3000" b="1" dirty="0">
                <a:solidFill>
                  <a:srgbClr val="FF0000"/>
                </a:solidFill>
                <a:latin typeface="Garamond" panose="02020404030301010803"/>
              </a:rPr>
              <a:t>machine learning </a:t>
            </a:r>
            <a:r>
              <a:rPr lang="en-US" sz="3000" b="1" dirty="0">
                <a:solidFill>
                  <a:prstClr val="black"/>
                </a:solidFill>
                <a:latin typeface="Garamond" panose="02020404030301010803"/>
              </a:rPr>
              <a:t>to triage tickets is </a:t>
            </a:r>
            <a:r>
              <a:rPr lang="en-US" sz="3000" b="1" dirty="0">
                <a:solidFill>
                  <a:srgbClr val="0070C0"/>
                </a:solidFill>
                <a:latin typeface="Garamond" panose="02020404030301010803"/>
              </a:rPr>
              <a:t>more objective and accurate than manual triaging </a:t>
            </a:r>
            <a:r>
              <a:rPr lang="en-US" sz="3000" b="1" dirty="0">
                <a:solidFill>
                  <a:prstClr val="black"/>
                </a:solidFill>
                <a:latin typeface="Garamond" panose="02020404030301010803"/>
              </a:rPr>
              <a:t>since these tools apply the same criteria to all your tickets without hesitation, avoiding errors and inconsistencies.</a:t>
            </a:r>
            <a:endParaRPr lang="ar-EG" sz="3000" b="1" dirty="0">
              <a:solidFill>
                <a:prstClr val="black"/>
              </a:solidFill>
              <a:latin typeface="Garamond" panose="02020404030301010803"/>
            </a:endParaRP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711465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accent1">
                <a:lumMod val="60000"/>
                <a:lumOff val="40000"/>
              </a:schemeClr>
            </a:gs>
            <a:gs pos="0">
              <a:schemeClr val="bg1">
                <a:lumMod val="92000"/>
              </a:schemeClr>
            </a:gs>
            <a:gs pos="100000">
              <a:schemeClr val="accent1">
                <a:lumMod val="75000"/>
              </a:schemeClr>
            </a:gs>
          </a:gsLst>
          <a:lin ang="5400000" scaled="0"/>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4130EE2-1F6B-EEDC-E13D-C5431AA941AB}"/>
              </a:ext>
            </a:extLst>
          </p:cNvPr>
          <p:cNvSpPr/>
          <p:nvPr/>
        </p:nvSpPr>
        <p:spPr>
          <a:xfrm>
            <a:off x="0" y="-18129"/>
            <a:ext cx="6974540" cy="6858000"/>
          </a:xfrm>
          <a:prstGeom prst="rect">
            <a:avLst/>
          </a:prstGeom>
          <a:gradFill flip="none" rotWithShape="1">
            <a:gsLst>
              <a:gs pos="0">
                <a:schemeClr val="accent1">
                  <a:lumMod val="5000"/>
                  <a:lumOff val="95000"/>
                </a:schemeClr>
              </a:gs>
              <a:gs pos="75000">
                <a:schemeClr val="accent1">
                  <a:lumMod val="40000"/>
                  <a:lumOff val="60000"/>
                </a:schemeClr>
              </a:gs>
              <a:gs pos="50000">
                <a:schemeClr val="accent1">
                  <a:lumMod val="45000"/>
                  <a:lumOff val="55000"/>
                </a:schemeClr>
              </a:gs>
              <a:gs pos="100000">
                <a:schemeClr val="accent1">
                  <a:lumMod val="30000"/>
                  <a:lumOff val="70000"/>
                </a:schemeClr>
              </a:gs>
            </a:gsLst>
            <a:lin ang="10800000" scaled="1"/>
            <a:tileRect/>
          </a:gra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B3EF9253-A403-5B41-17BA-6DB6F44F455F}"/>
              </a:ext>
            </a:extLst>
          </p:cNvPr>
          <p:cNvSpPr/>
          <p:nvPr/>
        </p:nvSpPr>
        <p:spPr>
          <a:xfrm>
            <a:off x="1461593" y="2350870"/>
            <a:ext cx="3523722" cy="923330"/>
          </a:xfrm>
          <a:prstGeom prst="rect">
            <a:avLst/>
          </a:prstGeom>
          <a:noFill/>
        </p:spPr>
        <p:txBody>
          <a:bodyPr wrap="none" lIns="91440" tIns="45720" rIns="91440" bIns="45720">
            <a:spAutoFit/>
          </a:bodyPr>
          <a:lstStyle/>
          <a:p>
            <a:pPr algn="ctr"/>
            <a:r>
              <a:rPr lang="en-US" sz="5400" b="1" cap="none" spc="0" dirty="0">
                <a:ln w="0">
                  <a:solidFill>
                    <a:schemeClr val="accent1">
                      <a:shade val="50000"/>
                    </a:schemeClr>
                  </a:solidFill>
                </a:ln>
                <a:effectLst>
                  <a:glow rad="63500">
                    <a:schemeClr val="accent5">
                      <a:satMod val="175000"/>
                      <a:alpha val="40000"/>
                    </a:schemeClr>
                  </a:glow>
                  <a:innerShdw blurRad="63500" dist="50800" dir="18900000">
                    <a:prstClr val="black">
                      <a:alpha val="50000"/>
                    </a:prstClr>
                  </a:innerShdw>
                </a:effectLst>
              </a:rPr>
              <a:t>OUTLINE</a:t>
            </a:r>
          </a:p>
        </p:txBody>
      </p:sp>
      <p:pic>
        <p:nvPicPr>
          <p:cNvPr id="4" name="Graphic 3" descr="Research">
            <a:extLst>
              <a:ext uri="{FF2B5EF4-FFF2-40B4-BE49-F238E27FC236}">
                <a16:creationId xmlns:a16="http://schemas.microsoft.com/office/drawing/2014/main" id="{086B11FD-799C-4963-395F-D319927C4FF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8472" y="2375798"/>
            <a:ext cx="914400" cy="914400"/>
          </a:xfrm>
          <a:prstGeom prst="rect">
            <a:avLst/>
          </a:prstGeom>
        </p:spPr>
      </p:pic>
      <p:cxnSp>
        <p:nvCxnSpPr>
          <p:cNvPr id="7" name="Straight Connector 6">
            <a:extLst>
              <a:ext uri="{FF2B5EF4-FFF2-40B4-BE49-F238E27FC236}">
                <a16:creationId xmlns:a16="http://schemas.microsoft.com/office/drawing/2014/main" id="{0C12798D-05C9-B635-C850-B595484EF981}"/>
              </a:ext>
            </a:extLst>
          </p:cNvPr>
          <p:cNvCxnSpPr>
            <a:cxnSpLocks/>
          </p:cNvCxnSpPr>
          <p:nvPr/>
        </p:nvCxnSpPr>
        <p:spPr>
          <a:xfrm>
            <a:off x="6699677" y="25753"/>
            <a:ext cx="0" cy="6858000"/>
          </a:xfrm>
          <a:prstGeom prst="line">
            <a:avLst/>
          </a:prstGeom>
          <a:ln w="9525" cap="flat" cmpd="sng" algn="ctr">
            <a:solidFill>
              <a:schemeClr val="dk1"/>
            </a:solidFill>
            <a:prstDash val="lgDashDotDot"/>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4" name="Freeform: Shape 13">
            <a:extLst>
              <a:ext uri="{FF2B5EF4-FFF2-40B4-BE49-F238E27FC236}">
                <a16:creationId xmlns:a16="http://schemas.microsoft.com/office/drawing/2014/main" id="{11DECD76-CCE5-4C52-68AF-00BADD63F8B7}"/>
              </a:ext>
            </a:extLst>
          </p:cNvPr>
          <p:cNvSpPr/>
          <p:nvPr/>
        </p:nvSpPr>
        <p:spPr>
          <a:xfrm>
            <a:off x="5199911" y="27204"/>
            <a:ext cx="1987197" cy="714895"/>
          </a:xfrm>
          <a:custGeom>
            <a:avLst/>
            <a:gdLst>
              <a:gd name="connsiteX0" fmla="*/ 634696 w 3046300"/>
              <a:gd name="connsiteY0" fmla="*/ 332510 h 849532"/>
              <a:gd name="connsiteX1" fmla="*/ 634697 w 3046300"/>
              <a:gd name="connsiteY1" fmla="*/ 332510 h 849532"/>
              <a:gd name="connsiteX2" fmla="*/ 3046300 w 3046300"/>
              <a:gd name="connsiteY2" fmla="*/ 332510 h 849532"/>
              <a:gd name="connsiteX3" fmla="*/ 3046300 w 3046300"/>
              <a:gd name="connsiteY3" fmla="*/ 849532 h 849532"/>
              <a:gd name="connsiteX4" fmla="*/ 634696 w 3046300"/>
              <a:gd name="connsiteY4" fmla="*/ 849532 h 849532"/>
              <a:gd name="connsiteX5" fmla="*/ 634696 w 3046300"/>
              <a:gd name="connsiteY5" fmla="*/ 849531 h 849532"/>
              <a:gd name="connsiteX6" fmla="*/ 0 w 3046300"/>
              <a:gd name="connsiteY6" fmla="*/ 591020 h 849532"/>
              <a:gd name="connsiteX7" fmla="*/ 2709723 w 3046300"/>
              <a:gd name="connsiteY7" fmla="*/ 0 h 849532"/>
              <a:gd name="connsiteX8" fmla="*/ 3042227 w 3046300"/>
              <a:gd name="connsiteY8" fmla="*/ 332509 h 849532"/>
              <a:gd name="connsiteX9" fmla="*/ 2709723 w 3046300"/>
              <a:gd name="connsiteY9" fmla="*/ 332509 h 84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6300" h="849532">
                <a:moveTo>
                  <a:pt x="634696" y="332510"/>
                </a:moveTo>
                <a:lnTo>
                  <a:pt x="634697" y="332510"/>
                </a:lnTo>
                <a:lnTo>
                  <a:pt x="3046300" y="332510"/>
                </a:lnTo>
                <a:lnTo>
                  <a:pt x="3046300" y="849532"/>
                </a:lnTo>
                <a:lnTo>
                  <a:pt x="634696" y="849532"/>
                </a:lnTo>
                <a:lnTo>
                  <a:pt x="634696" y="849531"/>
                </a:lnTo>
                <a:lnTo>
                  <a:pt x="0" y="591020"/>
                </a:lnTo>
                <a:close/>
                <a:moveTo>
                  <a:pt x="2709723" y="0"/>
                </a:moveTo>
                <a:lnTo>
                  <a:pt x="3042227" y="332509"/>
                </a:lnTo>
                <a:lnTo>
                  <a:pt x="2709723" y="332509"/>
                </a:lnTo>
                <a:close/>
              </a:path>
            </a:pathLst>
          </a:custGeom>
          <a:solidFill>
            <a:srgbClr val="FFFF00"/>
          </a:solidFill>
        </p:spPr>
        <p:style>
          <a:lnRef idx="1">
            <a:schemeClr val="accent3"/>
          </a:lnRef>
          <a:fillRef idx="3">
            <a:schemeClr val="accent3"/>
          </a:fillRef>
          <a:effectRef idx="2">
            <a:schemeClr val="accent3"/>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C8F7B84-2C11-E14D-B65A-406CAA60F8BF}"/>
              </a:ext>
            </a:extLst>
          </p:cNvPr>
          <p:cNvSpPr/>
          <p:nvPr/>
        </p:nvSpPr>
        <p:spPr>
          <a:xfrm>
            <a:off x="5181597" y="6040011"/>
            <a:ext cx="1987197" cy="714895"/>
          </a:xfrm>
          <a:custGeom>
            <a:avLst/>
            <a:gdLst>
              <a:gd name="connsiteX0" fmla="*/ 634696 w 3046300"/>
              <a:gd name="connsiteY0" fmla="*/ 332510 h 849532"/>
              <a:gd name="connsiteX1" fmla="*/ 634697 w 3046300"/>
              <a:gd name="connsiteY1" fmla="*/ 332510 h 849532"/>
              <a:gd name="connsiteX2" fmla="*/ 3046300 w 3046300"/>
              <a:gd name="connsiteY2" fmla="*/ 332510 h 849532"/>
              <a:gd name="connsiteX3" fmla="*/ 3046300 w 3046300"/>
              <a:gd name="connsiteY3" fmla="*/ 849532 h 849532"/>
              <a:gd name="connsiteX4" fmla="*/ 634696 w 3046300"/>
              <a:gd name="connsiteY4" fmla="*/ 849532 h 849532"/>
              <a:gd name="connsiteX5" fmla="*/ 634696 w 3046300"/>
              <a:gd name="connsiteY5" fmla="*/ 849531 h 849532"/>
              <a:gd name="connsiteX6" fmla="*/ 0 w 3046300"/>
              <a:gd name="connsiteY6" fmla="*/ 591020 h 849532"/>
              <a:gd name="connsiteX7" fmla="*/ 2709723 w 3046300"/>
              <a:gd name="connsiteY7" fmla="*/ 0 h 849532"/>
              <a:gd name="connsiteX8" fmla="*/ 3042227 w 3046300"/>
              <a:gd name="connsiteY8" fmla="*/ 332509 h 849532"/>
              <a:gd name="connsiteX9" fmla="*/ 2709723 w 3046300"/>
              <a:gd name="connsiteY9" fmla="*/ 332509 h 84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6300" h="849532">
                <a:moveTo>
                  <a:pt x="634696" y="332510"/>
                </a:moveTo>
                <a:lnTo>
                  <a:pt x="634697" y="332510"/>
                </a:lnTo>
                <a:lnTo>
                  <a:pt x="3046300" y="332510"/>
                </a:lnTo>
                <a:lnTo>
                  <a:pt x="3046300" y="849532"/>
                </a:lnTo>
                <a:lnTo>
                  <a:pt x="634696" y="849532"/>
                </a:lnTo>
                <a:lnTo>
                  <a:pt x="634696" y="849531"/>
                </a:lnTo>
                <a:lnTo>
                  <a:pt x="0" y="591020"/>
                </a:lnTo>
                <a:close/>
                <a:moveTo>
                  <a:pt x="2709723" y="0"/>
                </a:moveTo>
                <a:lnTo>
                  <a:pt x="3042227" y="332509"/>
                </a:lnTo>
                <a:lnTo>
                  <a:pt x="2709723" y="332509"/>
                </a:lnTo>
                <a:close/>
              </a:path>
            </a:pathLst>
          </a:cu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C6D2D990-B211-E228-DDCC-18B94AA86867}"/>
              </a:ext>
            </a:extLst>
          </p:cNvPr>
          <p:cNvSpPr/>
          <p:nvPr/>
        </p:nvSpPr>
        <p:spPr>
          <a:xfrm>
            <a:off x="5199910" y="2663659"/>
            <a:ext cx="1987197" cy="714895"/>
          </a:xfrm>
          <a:custGeom>
            <a:avLst/>
            <a:gdLst>
              <a:gd name="connsiteX0" fmla="*/ 634696 w 3046300"/>
              <a:gd name="connsiteY0" fmla="*/ 332510 h 849532"/>
              <a:gd name="connsiteX1" fmla="*/ 634697 w 3046300"/>
              <a:gd name="connsiteY1" fmla="*/ 332510 h 849532"/>
              <a:gd name="connsiteX2" fmla="*/ 3046300 w 3046300"/>
              <a:gd name="connsiteY2" fmla="*/ 332510 h 849532"/>
              <a:gd name="connsiteX3" fmla="*/ 3046300 w 3046300"/>
              <a:gd name="connsiteY3" fmla="*/ 849532 h 849532"/>
              <a:gd name="connsiteX4" fmla="*/ 634696 w 3046300"/>
              <a:gd name="connsiteY4" fmla="*/ 849532 h 849532"/>
              <a:gd name="connsiteX5" fmla="*/ 634696 w 3046300"/>
              <a:gd name="connsiteY5" fmla="*/ 849531 h 849532"/>
              <a:gd name="connsiteX6" fmla="*/ 0 w 3046300"/>
              <a:gd name="connsiteY6" fmla="*/ 591020 h 849532"/>
              <a:gd name="connsiteX7" fmla="*/ 2709723 w 3046300"/>
              <a:gd name="connsiteY7" fmla="*/ 0 h 849532"/>
              <a:gd name="connsiteX8" fmla="*/ 3042227 w 3046300"/>
              <a:gd name="connsiteY8" fmla="*/ 332509 h 849532"/>
              <a:gd name="connsiteX9" fmla="*/ 2709723 w 3046300"/>
              <a:gd name="connsiteY9" fmla="*/ 332509 h 84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6300" h="849532">
                <a:moveTo>
                  <a:pt x="634696" y="332510"/>
                </a:moveTo>
                <a:lnTo>
                  <a:pt x="634697" y="332510"/>
                </a:lnTo>
                <a:lnTo>
                  <a:pt x="3046300" y="332510"/>
                </a:lnTo>
                <a:lnTo>
                  <a:pt x="3046300" y="849532"/>
                </a:lnTo>
                <a:lnTo>
                  <a:pt x="634696" y="849532"/>
                </a:lnTo>
                <a:lnTo>
                  <a:pt x="634696" y="849531"/>
                </a:lnTo>
                <a:lnTo>
                  <a:pt x="0" y="591020"/>
                </a:lnTo>
                <a:close/>
                <a:moveTo>
                  <a:pt x="2709723" y="0"/>
                </a:moveTo>
                <a:lnTo>
                  <a:pt x="3042227" y="332509"/>
                </a:lnTo>
                <a:lnTo>
                  <a:pt x="2709723" y="332509"/>
                </a:lnTo>
                <a:close/>
              </a:path>
            </a:pathLst>
          </a:cu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7979A2BB-D5BC-7446-909A-3AEFE9CE998F}"/>
              </a:ext>
            </a:extLst>
          </p:cNvPr>
          <p:cNvSpPr/>
          <p:nvPr/>
        </p:nvSpPr>
        <p:spPr>
          <a:xfrm>
            <a:off x="5181598" y="3524936"/>
            <a:ext cx="1987197" cy="714895"/>
          </a:xfrm>
          <a:custGeom>
            <a:avLst/>
            <a:gdLst>
              <a:gd name="connsiteX0" fmla="*/ 634696 w 3046300"/>
              <a:gd name="connsiteY0" fmla="*/ 332510 h 849532"/>
              <a:gd name="connsiteX1" fmla="*/ 634697 w 3046300"/>
              <a:gd name="connsiteY1" fmla="*/ 332510 h 849532"/>
              <a:gd name="connsiteX2" fmla="*/ 3046300 w 3046300"/>
              <a:gd name="connsiteY2" fmla="*/ 332510 h 849532"/>
              <a:gd name="connsiteX3" fmla="*/ 3046300 w 3046300"/>
              <a:gd name="connsiteY3" fmla="*/ 849532 h 849532"/>
              <a:gd name="connsiteX4" fmla="*/ 634696 w 3046300"/>
              <a:gd name="connsiteY4" fmla="*/ 849532 h 849532"/>
              <a:gd name="connsiteX5" fmla="*/ 634696 w 3046300"/>
              <a:gd name="connsiteY5" fmla="*/ 849531 h 849532"/>
              <a:gd name="connsiteX6" fmla="*/ 0 w 3046300"/>
              <a:gd name="connsiteY6" fmla="*/ 591020 h 849532"/>
              <a:gd name="connsiteX7" fmla="*/ 2709723 w 3046300"/>
              <a:gd name="connsiteY7" fmla="*/ 0 h 849532"/>
              <a:gd name="connsiteX8" fmla="*/ 3042227 w 3046300"/>
              <a:gd name="connsiteY8" fmla="*/ 332509 h 849532"/>
              <a:gd name="connsiteX9" fmla="*/ 2709723 w 3046300"/>
              <a:gd name="connsiteY9" fmla="*/ 332509 h 84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6300" h="849532">
                <a:moveTo>
                  <a:pt x="634696" y="332510"/>
                </a:moveTo>
                <a:lnTo>
                  <a:pt x="634697" y="332510"/>
                </a:lnTo>
                <a:lnTo>
                  <a:pt x="3046300" y="332510"/>
                </a:lnTo>
                <a:lnTo>
                  <a:pt x="3046300" y="849532"/>
                </a:lnTo>
                <a:lnTo>
                  <a:pt x="634696" y="849532"/>
                </a:lnTo>
                <a:lnTo>
                  <a:pt x="634696" y="849531"/>
                </a:lnTo>
                <a:lnTo>
                  <a:pt x="0" y="591020"/>
                </a:lnTo>
                <a:close/>
                <a:moveTo>
                  <a:pt x="2709723" y="0"/>
                </a:moveTo>
                <a:lnTo>
                  <a:pt x="3042227" y="332509"/>
                </a:lnTo>
                <a:lnTo>
                  <a:pt x="2709723" y="332509"/>
                </a:lnTo>
                <a:close/>
              </a:path>
            </a:pathLst>
          </a:cu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0599C8F5-792F-380D-C3C4-9B3776B0A769}"/>
              </a:ext>
            </a:extLst>
          </p:cNvPr>
          <p:cNvSpPr/>
          <p:nvPr/>
        </p:nvSpPr>
        <p:spPr>
          <a:xfrm>
            <a:off x="5199910" y="4408269"/>
            <a:ext cx="1987197" cy="714895"/>
          </a:xfrm>
          <a:custGeom>
            <a:avLst/>
            <a:gdLst>
              <a:gd name="connsiteX0" fmla="*/ 634696 w 3046300"/>
              <a:gd name="connsiteY0" fmla="*/ 332510 h 849532"/>
              <a:gd name="connsiteX1" fmla="*/ 634697 w 3046300"/>
              <a:gd name="connsiteY1" fmla="*/ 332510 h 849532"/>
              <a:gd name="connsiteX2" fmla="*/ 3046300 w 3046300"/>
              <a:gd name="connsiteY2" fmla="*/ 332510 h 849532"/>
              <a:gd name="connsiteX3" fmla="*/ 3046300 w 3046300"/>
              <a:gd name="connsiteY3" fmla="*/ 849532 h 849532"/>
              <a:gd name="connsiteX4" fmla="*/ 634696 w 3046300"/>
              <a:gd name="connsiteY4" fmla="*/ 849532 h 849532"/>
              <a:gd name="connsiteX5" fmla="*/ 634696 w 3046300"/>
              <a:gd name="connsiteY5" fmla="*/ 849531 h 849532"/>
              <a:gd name="connsiteX6" fmla="*/ 0 w 3046300"/>
              <a:gd name="connsiteY6" fmla="*/ 591020 h 849532"/>
              <a:gd name="connsiteX7" fmla="*/ 2709723 w 3046300"/>
              <a:gd name="connsiteY7" fmla="*/ 0 h 849532"/>
              <a:gd name="connsiteX8" fmla="*/ 3042227 w 3046300"/>
              <a:gd name="connsiteY8" fmla="*/ 332509 h 849532"/>
              <a:gd name="connsiteX9" fmla="*/ 2709723 w 3046300"/>
              <a:gd name="connsiteY9" fmla="*/ 332509 h 84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6300" h="849532">
                <a:moveTo>
                  <a:pt x="634696" y="332510"/>
                </a:moveTo>
                <a:lnTo>
                  <a:pt x="634697" y="332510"/>
                </a:lnTo>
                <a:lnTo>
                  <a:pt x="3046300" y="332510"/>
                </a:lnTo>
                <a:lnTo>
                  <a:pt x="3046300" y="849532"/>
                </a:lnTo>
                <a:lnTo>
                  <a:pt x="634696" y="849532"/>
                </a:lnTo>
                <a:lnTo>
                  <a:pt x="634696" y="849531"/>
                </a:lnTo>
                <a:lnTo>
                  <a:pt x="0" y="591020"/>
                </a:lnTo>
                <a:close/>
                <a:moveTo>
                  <a:pt x="2709723" y="0"/>
                </a:moveTo>
                <a:lnTo>
                  <a:pt x="3042227" y="332509"/>
                </a:lnTo>
                <a:lnTo>
                  <a:pt x="2709723" y="332509"/>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E3F6A9BD-B646-8CDB-EC61-172ACF228290}"/>
              </a:ext>
            </a:extLst>
          </p:cNvPr>
          <p:cNvSpPr/>
          <p:nvPr/>
        </p:nvSpPr>
        <p:spPr>
          <a:xfrm>
            <a:off x="5199910" y="1764693"/>
            <a:ext cx="1987197" cy="714895"/>
          </a:xfrm>
          <a:custGeom>
            <a:avLst/>
            <a:gdLst>
              <a:gd name="connsiteX0" fmla="*/ 634696 w 3046300"/>
              <a:gd name="connsiteY0" fmla="*/ 332510 h 849532"/>
              <a:gd name="connsiteX1" fmla="*/ 634697 w 3046300"/>
              <a:gd name="connsiteY1" fmla="*/ 332510 h 849532"/>
              <a:gd name="connsiteX2" fmla="*/ 3046300 w 3046300"/>
              <a:gd name="connsiteY2" fmla="*/ 332510 h 849532"/>
              <a:gd name="connsiteX3" fmla="*/ 3046300 w 3046300"/>
              <a:gd name="connsiteY3" fmla="*/ 849532 h 849532"/>
              <a:gd name="connsiteX4" fmla="*/ 634696 w 3046300"/>
              <a:gd name="connsiteY4" fmla="*/ 849532 h 849532"/>
              <a:gd name="connsiteX5" fmla="*/ 634696 w 3046300"/>
              <a:gd name="connsiteY5" fmla="*/ 849531 h 849532"/>
              <a:gd name="connsiteX6" fmla="*/ 0 w 3046300"/>
              <a:gd name="connsiteY6" fmla="*/ 591020 h 849532"/>
              <a:gd name="connsiteX7" fmla="*/ 2709723 w 3046300"/>
              <a:gd name="connsiteY7" fmla="*/ 0 h 849532"/>
              <a:gd name="connsiteX8" fmla="*/ 3042227 w 3046300"/>
              <a:gd name="connsiteY8" fmla="*/ 332509 h 849532"/>
              <a:gd name="connsiteX9" fmla="*/ 2709723 w 3046300"/>
              <a:gd name="connsiteY9" fmla="*/ 332509 h 84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6300" h="849532">
                <a:moveTo>
                  <a:pt x="634696" y="332510"/>
                </a:moveTo>
                <a:lnTo>
                  <a:pt x="634697" y="332510"/>
                </a:lnTo>
                <a:lnTo>
                  <a:pt x="3046300" y="332510"/>
                </a:lnTo>
                <a:lnTo>
                  <a:pt x="3046300" y="849532"/>
                </a:lnTo>
                <a:lnTo>
                  <a:pt x="634696" y="849532"/>
                </a:lnTo>
                <a:lnTo>
                  <a:pt x="634696" y="849531"/>
                </a:lnTo>
                <a:lnTo>
                  <a:pt x="0" y="591020"/>
                </a:lnTo>
                <a:close/>
                <a:moveTo>
                  <a:pt x="2709723" y="0"/>
                </a:moveTo>
                <a:lnTo>
                  <a:pt x="3042227" y="332509"/>
                </a:lnTo>
                <a:lnTo>
                  <a:pt x="2709723" y="332509"/>
                </a:lnTo>
                <a:close/>
              </a:path>
            </a:pathLst>
          </a:cu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7DFA8D2C-F8DD-F784-5BD0-676E7EA44C47}"/>
              </a:ext>
            </a:extLst>
          </p:cNvPr>
          <p:cNvSpPr/>
          <p:nvPr/>
        </p:nvSpPr>
        <p:spPr>
          <a:xfrm>
            <a:off x="5181598" y="854608"/>
            <a:ext cx="1987197" cy="714895"/>
          </a:xfrm>
          <a:custGeom>
            <a:avLst/>
            <a:gdLst>
              <a:gd name="connsiteX0" fmla="*/ 634696 w 3046300"/>
              <a:gd name="connsiteY0" fmla="*/ 332510 h 849532"/>
              <a:gd name="connsiteX1" fmla="*/ 634697 w 3046300"/>
              <a:gd name="connsiteY1" fmla="*/ 332510 h 849532"/>
              <a:gd name="connsiteX2" fmla="*/ 3046300 w 3046300"/>
              <a:gd name="connsiteY2" fmla="*/ 332510 h 849532"/>
              <a:gd name="connsiteX3" fmla="*/ 3046300 w 3046300"/>
              <a:gd name="connsiteY3" fmla="*/ 849532 h 849532"/>
              <a:gd name="connsiteX4" fmla="*/ 634696 w 3046300"/>
              <a:gd name="connsiteY4" fmla="*/ 849532 h 849532"/>
              <a:gd name="connsiteX5" fmla="*/ 634696 w 3046300"/>
              <a:gd name="connsiteY5" fmla="*/ 849531 h 849532"/>
              <a:gd name="connsiteX6" fmla="*/ 0 w 3046300"/>
              <a:gd name="connsiteY6" fmla="*/ 591020 h 849532"/>
              <a:gd name="connsiteX7" fmla="*/ 2709723 w 3046300"/>
              <a:gd name="connsiteY7" fmla="*/ 0 h 849532"/>
              <a:gd name="connsiteX8" fmla="*/ 3042227 w 3046300"/>
              <a:gd name="connsiteY8" fmla="*/ 332509 h 849532"/>
              <a:gd name="connsiteX9" fmla="*/ 2709723 w 3046300"/>
              <a:gd name="connsiteY9" fmla="*/ 332509 h 84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6300" h="849532">
                <a:moveTo>
                  <a:pt x="634696" y="332510"/>
                </a:moveTo>
                <a:lnTo>
                  <a:pt x="634697" y="332510"/>
                </a:lnTo>
                <a:lnTo>
                  <a:pt x="3046300" y="332510"/>
                </a:lnTo>
                <a:lnTo>
                  <a:pt x="3046300" y="849532"/>
                </a:lnTo>
                <a:lnTo>
                  <a:pt x="634696" y="849532"/>
                </a:lnTo>
                <a:lnTo>
                  <a:pt x="634696" y="849531"/>
                </a:lnTo>
                <a:lnTo>
                  <a:pt x="0" y="591020"/>
                </a:lnTo>
                <a:close/>
                <a:moveTo>
                  <a:pt x="2709723" y="0"/>
                </a:moveTo>
                <a:lnTo>
                  <a:pt x="3042227" y="332509"/>
                </a:lnTo>
                <a:lnTo>
                  <a:pt x="2709723" y="332509"/>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Shape 20">
            <a:extLst>
              <a:ext uri="{FF2B5EF4-FFF2-40B4-BE49-F238E27FC236}">
                <a16:creationId xmlns:a16="http://schemas.microsoft.com/office/drawing/2014/main" id="{C4E37CDD-59A4-94E4-7CEF-1C186FA6AE00}"/>
              </a:ext>
            </a:extLst>
          </p:cNvPr>
          <p:cNvSpPr/>
          <p:nvPr/>
        </p:nvSpPr>
        <p:spPr>
          <a:xfrm>
            <a:off x="5199910" y="5224140"/>
            <a:ext cx="1987197" cy="714895"/>
          </a:xfrm>
          <a:custGeom>
            <a:avLst/>
            <a:gdLst>
              <a:gd name="connsiteX0" fmla="*/ 634696 w 3046300"/>
              <a:gd name="connsiteY0" fmla="*/ 332510 h 849532"/>
              <a:gd name="connsiteX1" fmla="*/ 634697 w 3046300"/>
              <a:gd name="connsiteY1" fmla="*/ 332510 h 849532"/>
              <a:gd name="connsiteX2" fmla="*/ 3046300 w 3046300"/>
              <a:gd name="connsiteY2" fmla="*/ 332510 h 849532"/>
              <a:gd name="connsiteX3" fmla="*/ 3046300 w 3046300"/>
              <a:gd name="connsiteY3" fmla="*/ 849532 h 849532"/>
              <a:gd name="connsiteX4" fmla="*/ 634696 w 3046300"/>
              <a:gd name="connsiteY4" fmla="*/ 849532 h 849532"/>
              <a:gd name="connsiteX5" fmla="*/ 634696 w 3046300"/>
              <a:gd name="connsiteY5" fmla="*/ 849531 h 849532"/>
              <a:gd name="connsiteX6" fmla="*/ 0 w 3046300"/>
              <a:gd name="connsiteY6" fmla="*/ 591020 h 849532"/>
              <a:gd name="connsiteX7" fmla="*/ 2709723 w 3046300"/>
              <a:gd name="connsiteY7" fmla="*/ 0 h 849532"/>
              <a:gd name="connsiteX8" fmla="*/ 3042227 w 3046300"/>
              <a:gd name="connsiteY8" fmla="*/ 332509 h 849532"/>
              <a:gd name="connsiteX9" fmla="*/ 2709723 w 3046300"/>
              <a:gd name="connsiteY9" fmla="*/ 332509 h 84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6300" h="849532">
                <a:moveTo>
                  <a:pt x="634696" y="332510"/>
                </a:moveTo>
                <a:lnTo>
                  <a:pt x="634697" y="332510"/>
                </a:lnTo>
                <a:lnTo>
                  <a:pt x="3046300" y="332510"/>
                </a:lnTo>
                <a:lnTo>
                  <a:pt x="3046300" y="849532"/>
                </a:lnTo>
                <a:lnTo>
                  <a:pt x="634696" y="849532"/>
                </a:lnTo>
                <a:lnTo>
                  <a:pt x="634696" y="849531"/>
                </a:lnTo>
                <a:lnTo>
                  <a:pt x="0" y="591020"/>
                </a:lnTo>
                <a:close/>
                <a:moveTo>
                  <a:pt x="2709723" y="0"/>
                </a:moveTo>
                <a:lnTo>
                  <a:pt x="3042227" y="332509"/>
                </a:lnTo>
                <a:lnTo>
                  <a:pt x="2709723" y="332509"/>
                </a:lnTo>
                <a:close/>
              </a:path>
            </a:pathLst>
          </a:cu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TextBox 24">
            <a:extLst>
              <a:ext uri="{FF2B5EF4-FFF2-40B4-BE49-F238E27FC236}">
                <a16:creationId xmlns:a16="http://schemas.microsoft.com/office/drawing/2014/main" id="{5DC2E9B0-700C-A0D4-3C45-302A1511B77C}"/>
              </a:ext>
            </a:extLst>
          </p:cNvPr>
          <p:cNvSpPr txBox="1"/>
          <p:nvPr/>
        </p:nvSpPr>
        <p:spPr>
          <a:xfrm>
            <a:off x="6058573" y="218272"/>
            <a:ext cx="640542" cy="646331"/>
          </a:xfrm>
          <a:prstGeom prst="rect">
            <a:avLst/>
          </a:prstGeom>
          <a:noFill/>
          <a:ln>
            <a:noFill/>
          </a:ln>
          <a:effectLst>
            <a:outerShdw dist="50800" dir="5400000" sx="1000" sy="1000" algn="ctr" rotWithShape="0">
              <a:srgbClr val="000000">
                <a:alpha val="43137"/>
              </a:srgbClr>
            </a:outerShdw>
            <a:softEdge rad="31750"/>
          </a:effectLst>
        </p:spPr>
        <p:txBody>
          <a:bodyPr wrap="square" rtlCol="0">
            <a:spAutoFit/>
          </a:bodyPr>
          <a:lstStyle/>
          <a:p>
            <a:r>
              <a:rPr lang="en-US" sz="3600" b="1" dirty="0">
                <a:effectLst>
                  <a:outerShdw blurRad="38100" dist="38100" dir="2700000" algn="tl">
                    <a:srgbClr val="000000">
                      <a:alpha val="43137"/>
                    </a:srgbClr>
                  </a:outerShdw>
                </a:effectLst>
              </a:rPr>
              <a:t>01</a:t>
            </a:r>
          </a:p>
        </p:txBody>
      </p:sp>
      <p:sp>
        <p:nvSpPr>
          <p:cNvPr id="26" name="Rectangle 25">
            <a:extLst>
              <a:ext uri="{FF2B5EF4-FFF2-40B4-BE49-F238E27FC236}">
                <a16:creationId xmlns:a16="http://schemas.microsoft.com/office/drawing/2014/main" id="{D3CE2665-1BB1-A3A2-AD01-F227BE7FB4BC}"/>
              </a:ext>
            </a:extLst>
          </p:cNvPr>
          <p:cNvSpPr/>
          <p:nvPr/>
        </p:nvSpPr>
        <p:spPr>
          <a:xfrm>
            <a:off x="6003634" y="2967335"/>
            <a:ext cx="184730" cy="923330"/>
          </a:xfrm>
          <a:prstGeom prst="rect">
            <a:avLst/>
          </a:prstGeom>
          <a:noFill/>
        </p:spPr>
        <p:txBody>
          <a:bodyPr wrap="none" lIns="91440" tIns="45720" rIns="91440" bIns="45720">
            <a:spAutoFit/>
          </a:bodyPr>
          <a:lstStyle/>
          <a:p>
            <a:pPr algn="ctr"/>
            <a:endPar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27" name="TextBox 26">
            <a:extLst>
              <a:ext uri="{FF2B5EF4-FFF2-40B4-BE49-F238E27FC236}">
                <a16:creationId xmlns:a16="http://schemas.microsoft.com/office/drawing/2014/main" id="{BC6EC58B-95C1-76E9-4673-60247ADF2D81}"/>
              </a:ext>
            </a:extLst>
          </p:cNvPr>
          <p:cNvSpPr txBox="1"/>
          <p:nvPr/>
        </p:nvSpPr>
        <p:spPr>
          <a:xfrm>
            <a:off x="6031573" y="996941"/>
            <a:ext cx="640542" cy="646331"/>
          </a:xfrm>
          <a:prstGeom prst="rect">
            <a:avLst/>
          </a:prstGeom>
          <a:noFill/>
          <a:ln>
            <a:noFill/>
          </a:ln>
          <a:effectLst>
            <a:outerShdw dist="50800" dir="5400000" sx="1000" sy="1000" algn="ctr" rotWithShape="0">
              <a:srgbClr val="000000">
                <a:alpha val="43137"/>
              </a:srgbClr>
            </a:outerShdw>
            <a:softEdge rad="31750"/>
          </a:effectLst>
        </p:spPr>
        <p:txBody>
          <a:bodyPr wrap="square" rtlCol="0">
            <a:spAutoFit/>
          </a:bodyPr>
          <a:lstStyle/>
          <a:p>
            <a:r>
              <a:rPr lang="en-US" sz="3600" b="1" dirty="0">
                <a:effectLst>
                  <a:outerShdw blurRad="38100" dist="38100" dir="2700000" algn="tl">
                    <a:srgbClr val="000000">
                      <a:alpha val="43137"/>
                    </a:srgbClr>
                  </a:outerShdw>
                </a:effectLst>
              </a:rPr>
              <a:t>02</a:t>
            </a:r>
          </a:p>
        </p:txBody>
      </p:sp>
      <p:sp>
        <p:nvSpPr>
          <p:cNvPr id="28" name="TextBox 27">
            <a:extLst>
              <a:ext uri="{FF2B5EF4-FFF2-40B4-BE49-F238E27FC236}">
                <a16:creationId xmlns:a16="http://schemas.microsoft.com/office/drawing/2014/main" id="{54C12F83-B0DA-0E2D-A8D5-D734FD808BD4}"/>
              </a:ext>
            </a:extLst>
          </p:cNvPr>
          <p:cNvSpPr txBox="1"/>
          <p:nvPr/>
        </p:nvSpPr>
        <p:spPr>
          <a:xfrm>
            <a:off x="6063525" y="1941736"/>
            <a:ext cx="640542" cy="646331"/>
          </a:xfrm>
          <a:prstGeom prst="rect">
            <a:avLst/>
          </a:prstGeom>
          <a:noFill/>
          <a:ln>
            <a:noFill/>
          </a:ln>
          <a:effectLst>
            <a:outerShdw dist="50800" dir="5400000" sx="1000" sy="1000" algn="ctr" rotWithShape="0">
              <a:srgbClr val="000000">
                <a:alpha val="43137"/>
              </a:srgbClr>
            </a:outerShdw>
            <a:softEdge rad="31750"/>
          </a:effectLst>
        </p:spPr>
        <p:txBody>
          <a:bodyPr wrap="square" rtlCol="0">
            <a:spAutoFit/>
          </a:bodyPr>
          <a:lstStyle/>
          <a:p>
            <a:r>
              <a:rPr lang="en-US" sz="3600" b="1" dirty="0">
                <a:effectLst>
                  <a:outerShdw blurRad="38100" dist="38100" dir="2700000" algn="tl">
                    <a:srgbClr val="000000">
                      <a:alpha val="43137"/>
                    </a:srgbClr>
                  </a:outerShdw>
                </a:effectLst>
              </a:rPr>
              <a:t>03</a:t>
            </a:r>
          </a:p>
        </p:txBody>
      </p:sp>
      <p:sp>
        <p:nvSpPr>
          <p:cNvPr id="29" name="TextBox 28">
            <a:extLst>
              <a:ext uri="{FF2B5EF4-FFF2-40B4-BE49-F238E27FC236}">
                <a16:creationId xmlns:a16="http://schemas.microsoft.com/office/drawing/2014/main" id="{62AC242A-3766-B74F-DD15-672962DF956F}"/>
              </a:ext>
            </a:extLst>
          </p:cNvPr>
          <p:cNvSpPr txBox="1"/>
          <p:nvPr/>
        </p:nvSpPr>
        <p:spPr>
          <a:xfrm>
            <a:off x="6063525" y="2832998"/>
            <a:ext cx="640542" cy="646331"/>
          </a:xfrm>
          <a:prstGeom prst="rect">
            <a:avLst/>
          </a:prstGeom>
          <a:noFill/>
          <a:ln>
            <a:noFill/>
          </a:ln>
          <a:effectLst>
            <a:outerShdw dist="50800" dir="5400000" sx="1000" sy="1000" algn="ctr" rotWithShape="0">
              <a:srgbClr val="000000">
                <a:alpha val="43137"/>
              </a:srgbClr>
            </a:outerShdw>
            <a:softEdge rad="31750"/>
          </a:effectLst>
        </p:spPr>
        <p:txBody>
          <a:bodyPr wrap="square" rtlCol="0">
            <a:spAutoFit/>
          </a:bodyPr>
          <a:lstStyle/>
          <a:p>
            <a:r>
              <a:rPr lang="en-US" sz="3600" b="1" dirty="0">
                <a:effectLst>
                  <a:outerShdw blurRad="38100" dist="38100" dir="2700000" algn="tl">
                    <a:srgbClr val="000000">
                      <a:alpha val="43137"/>
                    </a:srgbClr>
                  </a:outerShdw>
                </a:effectLst>
              </a:rPr>
              <a:t>04</a:t>
            </a:r>
          </a:p>
        </p:txBody>
      </p:sp>
      <p:sp>
        <p:nvSpPr>
          <p:cNvPr id="30" name="TextBox 29">
            <a:extLst>
              <a:ext uri="{FF2B5EF4-FFF2-40B4-BE49-F238E27FC236}">
                <a16:creationId xmlns:a16="http://schemas.microsoft.com/office/drawing/2014/main" id="{5FB77265-9EF8-B660-5E28-5B02AE65069E}"/>
              </a:ext>
            </a:extLst>
          </p:cNvPr>
          <p:cNvSpPr txBox="1"/>
          <p:nvPr/>
        </p:nvSpPr>
        <p:spPr>
          <a:xfrm>
            <a:off x="6063525" y="3684218"/>
            <a:ext cx="640542" cy="646331"/>
          </a:xfrm>
          <a:prstGeom prst="rect">
            <a:avLst/>
          </a:prstGeom>
          <a:noFill/>
          <a:ln>
            <a:noFill/>
          </a:ln>
          <a:effectLst>
            <a:outerShdw dist="50800" dir="5400000" sx="1000" sy="1000" algn="ctr" rotWithShape="0">
              <a:srgbClr val="000000">
                <a:alpha val="43137"/>
              </a:srgbClr>
            </a:outerShdw>
            <a:softEdge rad="31750"/>
          </a:effectLst>
        </p:spPr>
        <p:txBody>
          <a:bodyPr wrap="square" rtlCol="0">
            <a:spAutoFit/>
          </a:bodyPr>
          <a:lstStyle/>
          <a:p>
            <a:r>
              <a:rPr lang="en-US" sz="3600" b="1" dirty="0">
                <a:effectLst>
                  <a:outerShdw blurRad="38100" dist="38100" dir="2700000" algn="tl">
                    <a:srgbClr val="000000">
                      <a:alpha val="43137"/>
                    </a:srgbClr>
                  </a:outerShdw>
                </a:effectLst>
              </a:rPr>
              <a:t>05</a:t>
            </a:r>
          </a:p>
        </p:txBody>
      </p:sp>
      <p:sp>
        <p:nvSpPr>
          <p:cNvPr id="31" name="TextBox 30">
            <a:extLst>
              <a:ext uri="{FF2B5EF4-FFF2-40B4-BE49-F238E27FC236}">
                <a16:creationId xmlns:a16="http://schemas.microsoft.com/office/drawing/2014/main" id="{6DEE77B3-B42D-5D14-0EC3-BA424DC98C73}"/>
              </a:ext>
            </a:extLst>
          </p:cNvPr>
          <p:cNvSpPr txBox="1"/>
          <p:nvPr/>
        </p:nvSpPr>
        <p:spPr>
          <a:xfrm>
            <a:off x="6087067" y="4590928"/>
            <a:ext cx="640542" cy="646331"/>
          </a:xfrm>
          <a:prstGeom prst="rect">
            <a:avLst/>
          </a:prstGeom>
          <a:noFill/>
          <a:ln>
            <a:noFill/>
          </a:ln>
          <a:effectLst>
            <a:outerShdw dist="50800" dir="5400000" sx="1000" sy="1000" algn="ctr" rotWithShape="0">
              <a:srgbClr val="000000">
                <a:alpha val="43137"/>
              </a:srgbClr>
            </a:outerShdw>
            <a:softEdge rad="31750"/>
          </a:effectLst>
        </p:spPr>
        <p:txBody>
          <a:bodyPr wrap="square" rtlCol="0">
            <a:spAutoFit/>
          </a:bodyPr>
          <a:lstStyle/>
          <a:p>
            <a:r>
              <a:rPr lang="en-US" sz="3600" b="1" dirty="0">
                <a:effectLst>
                  <a:outerShdw blurRad="38100" dist="38100" dir="2700000" algn="tl">
                    <a:srgbClr val="000000">
                      <a:alpha val="43137"/>
                    </a:srgbClr>
                  </a:outerShdw>
                </a:effectLst>
              </a:rPr>
              <a:t>06</a:t>
            </a:r>
          </a:p>
        </p:txBody>
      </p:sp>
      <p:sp>
        <p:nvSpPr>
          <p:cNvPr id="32" name="TextBox 31">
            <a:extLst>
              <a:ext uri="{FF2B5EF4-FFF2-40B4-BE49-F238E27FC236}">
                <a16:creationId xmlns:a16="http://schemas.microsoft.com/office/drawing/2014/main" id="{6F484269-4D67-85A5-816A-3B3C45DA0548}"/>
              </a:ext>
            </a:extLst>
          </p:cNvPr>
          <p:cNvSpPr txBox="1"/>
          <p:nvPr/>
        </p:nvSpPr>
        <p:spPr>
          <a:xfrm>
            <a:off x="6071554" y="5393680"/>
            <a:ext cx="640542" cy="646331"/>
          </a:xfrm>
          <a:prstGeom prst="rect">
            <a:avLst/>
          </a:prstGeom>
          <a:noFill/>
          <a:ln>
            <a:noFill/>
          </a:ln>
          <a:effectLst>
            <a:outerShdw dist="50800" dir="5400000" sx="1000" sy="1000" algn="ctr" rotWithShape="0">
              <a:srgbClr val="000000">
                <a:alpha val="43137"/>
              </a:srgbClr>
            </a:outerShdw>
            <a:softEdge rad="31750"/>
          </a:effectLst>
        </p:spPr>
        <p:txBody>
          <a:bodyPr wrap="square" rtlCol="0">
            <a:spAutoFit/>
          </a:bodyPr>
          <a:lstStyle/>
          <a:p>
            <a:r>
              <a:rPr lang="en-US" sz="3600" b="1" dirty="0">
                <a:effectLst>
                  <a:outerShdw blurRad="38100" dist="38100" dir="2700000" algn="tl">
                    <a:srgbClr val="000000">
                      <a:alpha val="43137"/>
                    </a:srgbClr>
                  </a:outerShdw>
                </a:effectLst>
              </a:rPr>
              <a:t>07</a:t>
            </a:r>
          </a:p>
        </p:txBody>
      </p:sp>
      <p:sp>
        <p:nvSpPr>
          <p:cNvPr id="33" name="TextBox 32">
            <a:extLst>
              <a:ext uri="{FF2B5EF4-FFF2-40B4-BE49-F238E27FC236}">
                <a16:creationId xmlns:a16="http://schemas.microsoft.com/office/drawing/2014/main" id="{A4F48737-6252-8B32-3980-2831A3462590}"/>
              </a:ext>
            </a:extLst>
          </p:cNvPr>
          <p:cNvSpPr txBox="1"/>
          <p:nvPr/>
        </p:nvSpPr>
        <p:spPr>
          <a:xfrm>
            <a:off x="6065345" y="6219984"/>
            <a:ext cx="640542" cy="646331"/>
          </a:xfrm>
          <a:prstGeom prst="rect">
            <a:avLst/>
          </a:prstGeom>
          <a:noFill/>
          <a:ln>
            <a:noFill/>
          </a:ln>
          <a:effectLst>
            <a:outerShdw dist="50800" dir="5400000" sx="1000" sy="1000" algn="ctr" rotWithShape="0">
              <a:srgbClr val="000000">
                <a:alpha val="43137"/>
              </a:srgbClr>
            </a:outerShdw>
            <a:softEdge rad="31750"/>
          </a:effectLst>
        </p:spPr>
        <p:txBody>
          <a:bodyPr wrap="square" rtlCol="0">
            <a:spAutoFit/>
          </a:bodyPr>
          <a:lstStyle/>
          <a:p>
            <a:r>
              <a:rPr lang="en-US" sz="3600" b="1" dirty="0">
                <a:effectLst>
                  <a:outerShdw blurRad="38100" dist="38100" dir="2700000" algn="tl">
                    <a:srgbClr val="000000">
                      <a:alpha val="43137"/>
                    </a:srgbClr>
                  </a:outerShdw>
                </a:effectLst>
              </a:rPr>
              <a:t>08</a:t>
            </a:r>
          </a:p>
        </p:txBody>
      </p:sp>
      <p:sp>
        <p:nvSpPr>
          <p:cNvPr id="36" name="TextBox 35">
            <a:extLst>
              <a:ext uri="{FF2B5EF4-FFF2-40B4-BE49-F238E27FC236}">
                <a16:creationId xmlns:a16="http://schemas.microsoft.com/office/drawing/2014/main" id="{C7170A37-8063-89F9-B0D3-AE9C1EC72E15}"/>
              </a:ext>
            </a:extLst>
          </p:cNvPr>
          <p:cNvSpPr txBox="1"/>
          <p:nvPr/>
        </p:nvSpPr>
        <p:spPr>
          <a:xfrm>
            <a:off x="7799718" y="263863"/>
            <a:ext cx="3611421" cy="523220"/>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en-US" sz="2800" b="1" dirty="0">
                <a:ln w="10160">
                  <a:solidFill>
                    <a:schemeClr val="accent5"/>
                  </a:solidFill>
                  <a:prstDash val="solid"/>
                </a:ln>
                <a:solidFill>
                  <a:schemeClr val="tx1"/>
                </a:solidFill>
              </a:rPr>
              <a:t>INTRODUCTION</a:t>
            </a:r>
            <a:endParaRPr lang="en-US" sz="2800" b="1" cap="none" spc="0" dirty="0">
              <a:ln w="10160">
                <a:solidFill>
                  <a:schemeClr val="accent5"/>
                </a:solidFill>
                <a:prstDash val="solid"/>
              </a:ln>
              <a:solidFill>
                <a:schemeClr val="tx1"/>
              </a:solidFill>
            </a:endParaRPr>
          </a:p>
        </p:txBody>
      </p:sp>
      <p:sp>
        <p:nvSpPr>
          <p:cNvPr id="37" name="TextBox 36">
            <a:extLst>
              <a:ext uri="{FF2B5EF4-FFF2-40B4-BE49-F238E27FC236}">
                <a16:creationId xmlns:a16="http://schemas.microsoft.com/office/drawing/2014/main" id="{CF61392A-97A9-2230-57DE-F1C37B03678B}"/>
              </a:ext>
            </a:extLst>
          </p:cNvPr>
          <p:cNvSpPr txBox="1"/>
          <p:nvPr/>
        </p:nvSpPr>
        <p:spPr>
          <a:xfrm>
            <a:off x="7799718" y="1120052"/>
            <a:ext cx="3611421" cy="523220"/>
          </a:xfrm>
          <a:prstGeom prst="rect">
            <a:avLst/>
          </a:prstGeom>
          <a:gradFill>
            <a:gsLst>
              <a:gs pos="0">
                <a:schemeClr val="accent1">
                  <a:tint val="60000"/>
                  <a:lumMod val="110000"/>
                </a:schemeClr>
              </a:gs>
              <a:gs pos="100000">
                <a:schemeClr val="accent1">
                  <a:tint val="82000"/>
                </a:schemeClr>
              </a:gs>
            </a:gsLst>
            <a:lin ang="5400000" scaled="0"/>
          </a:gradFill>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en-US" sz="2800" b="1" cap="none" spc="0" dirty="0">
                <a:ln w="10160">
                  <a:solidFill>
                    <a:schemeClr val="accent5"/>
                  </a:solidFill>
                  <a:prstDash val="solid"/>
                </a:ln>
                <a:solidFill>
                  <a:schemeClr val="tx1"/>
                </a:solidFill>
              </a:rPr>
              <a:t>Review Of Literature</a:t>
            </a:r>
          </a:p>
        </p:txBody>
      </p:sp>
      <p:sp>
        <p:nvSpPr>
          <p:cNvPr id="38" name="TextBox 37">
            <a:extLst>
              <a:ext uri="{FF2B5EF4-FFF2-40B4-BE49-F238E27FC236}">
                <a16:creationId xmlns:a16="http://schemas.microsoft.com/office/drawing/2014/main" id="{E071FF70-8573-7D8A-09EE-45053E4B6F76}"/>
              </a:ext>
            </a:extLst>
          </p:cNvPr>
          <p:cNvSpPr txBox="1"/>
          <p:nvPr/>
        </p:nvSpPr>
        <p:spPr>
          <a:xfrm>
            <a:off x="7799717" y="2034481"/>
            <a:ext cx="3611421" cy="523220"/>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en-US" sz="2800" b="1" dirty="0">
                <a:ln w="10160">
                  <a:solidFill>
                    <a:schemeClr val="accent5"/>
                  </a:solidFill>
                  <a:prstDash val="solid"/>
                </a:ln>
                <a:solidFill>
                  <a:schemeClr val="tx1"/>
                </a:solidFill>
              </a:rPr>
              <a:t>Methods and Tools</a:t>
            </a:r>
            <a:endParaRPr lang="en-US" sz="2800" b="1" cap="none" spc="0" dirty="0">
              <a:ln w="10160">
                <a:solidFill>
                  <a:schemeClr val="accent5"/>
                </a:solidFill>
                <a:prstDash val="solid"/>
              </a:ln>
              <a:solidFill>
                <a:schemeClr val="tx1"/>
              </a:solidFill>
            </a:endParaRPr>
          </a:p>
        </p:txBody>
      </p:sp>
      <p:sp>
        <p:nvSpPr>
          <p:cNvPr id="39" name="TextBox 38">
            <a:extLst>
              <a:ext uri="{FF2B5EF4-FFF2-40B4-BE49-F238E27FC236}">
                <a16:creationId xmlns:a16="http://schemas.microsoft.com/office/drawing/2014/main" id="{63506E86-DB15-97F7-C941-BB9B8432CC13}"/>
              </a:ext>
            </a:extLst>
          </p:cNvPr>
          <p:cNvSpPr txBox="1"/>
          <p:nvPr/>
        </p:nvSpPr>
        <p:spPr>
          <a:xfrm>
            <a:off x="7804947" y="2750979"/>
            <a:ext cx="3611421" cy="954107"/>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en-US" sz="2800" b="1" cap="none" spc="0" dirty="0">
                <a:ln w="10160">
                  <a:solidFill>
                    <a:schemeClr val="accent5"/>
                  </a:solidFill>
                  <a:prstDash val="solid"/>
                </a:ln>
                <a:solidFill>
                  <a:schemeClr val="tx1"/>
                </a:solidFill>
              </a:rPr>
              <a:t>Opportunities and Challenges</a:t>
            </a:r>
          </a:p>
        </p:txBody>
      </p:sp>
      <p:sp>
        <p:nvSpPr>
          <p:cNvPr id="40" name="TextBox 39">
            <a:extLst>
              <a:ext uri="{FF2B5EF4-FFF2-40B4-BE49-F238E27FC236}">
                <a16:creationId xmlns:a16="http://schemas.microsoft.com/office/drawing/2014/main" id="{AD98D37F-D355-B0CB-AA15-0B67DF7A3C8D}"/>
              </a:ext>
            </a:extLst>
          </p:cNvPr>
          <p:cNvSpPr txBox="1"/>
          <p:nvPr/>
        </p:nvSpPr>
        <p:spPr>
          <a:xfrm>
            <a:off x="7796917" y="6234145"/>
            <a:ext cx="3611421" cy="492443"/>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en-US" sz="2600" b="1" dirty="0">
                <a:ln w="10160">
                  <a:solidFill>
                    <a:schemeClr val="accent5"/>
                  </a:solidFill>
                  <a:prstDash val="solid"/>
                </a:ln>
                <a:solidFill>
                  <a:schemeClr val="tx1"/>
                </a:solidFill>
              </a:rPr>
              <a:t>References and Sources</a:t>
            </a:r>
            <a:endParaRPr lang="en-US" sz="2600" b="1" cap="none" spc="0" dirty="0">
              <a:ln w="10160">
                <a:solidFill>
                  <a:schemeClr val="accent5"/>
                </a:solidFill>
                <a:prstDash val="solid"/>
              </a:ln>
              <a:solidFill>
                <a:schemeClr val="tx1"/>
              </a:solidFill>
            </a:endParaRPr>
          </a:p>
        </p:txBody>
      </p:sp>
      <p:sp>
        <p:nvSpPr>
          <p:cNvPr id="41" name="TextBox 40">
            <a:extLst>
              <a:ext uri="{FF2B5EF4-FFF2-40B4-BE49-F238E27FC236}">
                <a16:creationId xmlns:a16="http://schemas.microsoft.com/office/drawing/2014/main" id="{B3284901-56E9-6B83-46E3-3B150632960F}"/>
              </a:ext>
            </a:extLst>
          </p:cNvPr>
          <p:cNvSpPr txBox="1"/>
          <p:nvPr/>
        </p:nvSpPr>
        <p:spPr>
          <a:xfrm>
            <a:off x="7799716" y="5455235"/>
            <a:ext cx="3611421" cy="523220"/>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en-US" sz="2800" b="1" dirty="0">
                <a:ln w="10160">
                  <a:solidFill>
                    <a:schemeClr val="accent5"/>
                  </a:solidFill>
                  <a:prstDash val="solid"/>
                </a:ln>
                <a:solidFill>
                  <a:schemeClr val="tx1"/>
                </a:solidFill>
              </a:rPr>
              <a:t>Conclusion</a:t>
            </a:r>
            <a:endParaRPr lang="en-US" sz="2800" b="1" cap="none" spc="0" dirty="0">
              <a:ln w="10160">
                <a:solidFill>
                  <a:schemeClr val="accent5"/>
                </a:solidFill>
                <a:prstDash val="solid"/>
              </a:ln>
              <a:solidFill>
                <a:schemeClr val="tx1"/>
              </a:solidFill>
            </a:endParaRPr>
          </a:p>
        </p:txBody>
      </p:sp>
      <p:sp>
        <p:nvSpPr>
          <p:cNvPr id="42" name="TextBox 41">
            <a:extLst>
              <a:ext uri="{FF2B5EF4-FFF2-40B4-BE49-F238E27FC236}">
                <a16:creationId xmlns:a16="http://schemas.microsoft.com/office/drawing/2014/main" id="{692B7611-9DE6-03B0-0EFA-91CBB13B2F33}"/>
              </a:ext>
            </a:extLst>
          </p:cNvPr>
          <p:cNvSpPr txBox="1"/>
          <p:nvPr/>
        </p:nvSpPr>
        <p:spPr>
          <a:xfrm>
            <a:off x="7796917" y="4652483"/>
            <a:ext cx="3611421" cy="523220"/>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en-US" sz="2800" b="1" cap="none" spc="0" dirty="0">
                <a:ln w="10160">
                  <a:solidFill>
                    <a:schemeClr val="accent5"/>
                  </a:solidFill>
                  <a:prstDash val="solid"/>
                </a:ln>
                <a:solidFill>
                  <a:schemeClr val="tx1"/>
                </a:solidFill>
              </a:rPr>
              <a:t>Discussion</a:t>
            </a:r>
          </a:p>
        </p:txBody>
      </p:sp>
      <p:sp>
        <p:nvSpPr>
          <p:cNvPr id="43" name="TextBox 42">
            <a:extLst>
              <a:ext uri="{FF2B5EF4-FFF2-40B4-BE49-F238E27FC236}">
                <a16:creationId xmlns:a16="http://schemas.microsoft.com/office/drawing/2014/main" id="{8AEF4EB0-0381-F962-CA4B-4451AD07CE63}"/>
              </a:ext>
            </a:extLst>
          </p:cNvPr>
          <p:cNvSpPr txBox="1"/>
          <p:nvPr/>
        </p:nvSpPr>
        <p:spPr>
          <a:xfrm>
            <a:off x="7804947" y="3807329"/>
            <a:ext cx="3611421" cy="523220"/>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en-US" sz="2800" b="1" cap="none" spc="0" dirty="0">
                <a:ln w="10160">
                  <a:solidFill>
                    <a:schemeClr val="accent5"/>
                  </a:solidFill>
                  <a:prstDash val="solid"/>
                </a:ln>
                <a:solidFill>
                  <a:schemeClr val="tx1"/>
                </a:solidFill>
              </a:rPr>
              <a:t>Applications </a:t>
            </a:r>
          </a:p>
        </p:txBody>
      </p:sp>
    </p:spTree>
    <p:extLst>
      <p:ext uri="{BB962C8B-B14F-4D97-AF65-F5344CB8AC3E}">
        <p14:creationId xmlns:p14="http://schemas.microsoft.com/office/powerpoint/2010/main" val="40411214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4" name="Cloud 3">
            <a:extLst>
              <a:ext uri="{FF2B5EF4-FFF2-40B4-BE49-F238E27FC236}">
                <a16:creationId xmlns:a16="http://schemas.microsoft.com/office/drawing/2014/main" id="{3EE7E4B1-3416-5061-7B96-3F7EBBCAFDA0}"/>
              </a:ext>
            </a:extLst>
          </p:cNvPr>
          <p:cNvSpPr/>
          <p:nvPr/>
        </p:nvSpPr>
        <p:spPr>
          <a:xfrm>
            <a:off x="215150" y="331695"/>
            <a:ext cx="9610167" cy="2070847"/>
          </a:xfrm>
          <a:prstGeom prst="cloud">
            <a:avLst/>
          </a:prstGeom>
          <a:solidFill>
            <a:schemeClr val="accent1">
              <a:lumMod val="40000"/>
              <a:lumOff val="60000"/>
            </a:schemeClr>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en-US" sz="2800" b="1" dirty="0">
                <a:solidFill>
                  <a:schemeClr val="tx1">
                    <a:lumMod val="95000"/>
                    <a:lumOff val="5000"/>
                  </a:schemeClr>
                </a:solidFill>
                <a:effectLst>
                  <a:outerShdw blurRad="38100" dist="38100" dir="2700000" algn="tl">
                    <a:srgbClr val="000000">
                      <a:alpha val="43137"/>
                    </a:srgbClr>
                  </a:outerShdw>
                </a:effectLst>
              </a:rPr>
              <a:t>2-Saves Time and Reduces Costs</a:t>
            </a:r>
          </a:p>
          <a:p>
            <a:pPr algn="ctr"/>
            <a:endParaRPr lang="en-US" sz="2800" b="1" dirty="0">
              <a:solidFill>
                <a:schemeClr val="tx2">
                  <a:lumMod val="75000"/>
                  <a:lumOff val="2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3A06DCCD-4EEF-A08C-D308-5190950FFF82}"/>
              </a:ext>
            </a:extLst>
          </p:cNvPr>
          <p:cNvSpPr txBox="1"/>
          <p:nvPr/>
        </p:nvSpPr>
        <p:spPr>
          <a:xfrm>
            <a:off x="403411" y="2583668"/>
            <a:ext cx="11385177" cy="3323987"/>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3000" b="1" i="0" u="none" strike="noStrike" kern="1200" cap="none" spc="0" normalizeH="0" baseline="0" noProof="0" dirty="0">
                <a:ln>
                  <a:noFill/>
                </a:ln>
                <a:solidFill>
                  <a:srgbClr val="FF0000"/>
                </a:solidFill>
                <a:effectLst/>
                <a:uLnTx/>
                <a:uFillTx/>
                <a:latin typeface="Garamond" panose="02020404030301010803"/>
                <a:ea typeface="+mn-ea"/>
                <a:cs typeface="+mn-cs"/>
              </a:rPr>
              <a:t>Manually</a:t>
            </a: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 tagging and routing tickets is time-consuming and, therefore, expensive, especially when you have to deal with large volumes of tickets every day.</a:t>
            </a: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3000" b="1" dirty="0">
                <a:solidFill>
                  <a:srgbClr val="0070C0"/>
                </a:solidFill>
                <a:latin typeface="Garamond" panose="02020404030301010803"/>
              </a:rPr>
              <a:t>Automated</a:t>
            </a:r>
            <a:r>
              <a:rPr lang="en-US" sz="3000" b="1" dirty="0">
                <a:solidFill>
                  <a:prstClr val="black"/>
                </a:solidFill>
                <a:latin typeface="Garamond" panose="02020404030301010803"/>
              </a:rPr>
              <a:t> ticket routing, on the other hand, is able to handle tickets at scale. You’ll just need to implement your machine learning tools once, and you’ll be able to analyze tons of tickets in real-time and in no time at all.</a:t>
            </a:r>
            <a:endParaRPr lang="ar-EG" sz="3000" b="1" dirty="0">
              <a:solidFill>
                <a:prstClr val="black"/>
              </a:solidFill>
              <a:latin typeface="Garamond" panose="02020404030301010803"/>
            </a:endParaRPr>
          </a:p>
        </p:txBody>
      </p:sp>
    </p:spTree>
    <p:extLst>
      <p:ext uri="{BB962C8B-B14F-4D97-AF65-F5344CB8AC3E}">
        <p14:creationId xmlns:p14="http://schemas.microsoft.com/office/powerpoint/2010/main" val="11147217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4" name="Cloud 3">
            <a:extLst>
              <a:ext uri="{FF2B5EF4-FFF2-40B4-BE49-F238E27FC236}">
                <a16:creationId xmlns:a16="http://schemas.microsoft.com/office/drawing/2014/main" id="{3EE7E4B1-3416-5061-7B96-3F7EBBCAFDA0}"/>
              </a:ext>
            </a:extLst>
          </p:cNvPr>
          <p:cNvSpPr/>
          <p:nvPr/>
        </p:nvSpPr>
        <p:spPr>
          <a:xfrm>
            <a:off x="215150" y="331695"/>
            <a:ext cx="9610167" cy="2070847"/>
          </a:xfrm>
          <a:prstGeom prst="cloud">
            <a:avLst/>
          </a:prstGeom>
          <a:solidFill>
            <a:schemeClr val="accent1">
              <a:lumMod val="40000"/>
              <a:lumOff val="60000"/>
            </a:schemeClr>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en-US" sz="2800" b="1" dirty="0">
                <a:solidFill>
                  <a:schemeClr val="tx1">
                    <a:lumMod val="95000"/>
                    <a:lumOff val="5000"/>
                  </a:schemeClr>
                </a:solidFill>
                <a:effectLst>
                  <a:outerShdw blurRad="38100" dist="38100" dir="2700000" algn="tl">
                    <a:srgbClr val="000000">
                      <a:alpha val="43137"/>
                    </a:srgbClr>
                  </a:outerShdw>
                </a:effectLst>
              </a:rPr>
              <a:t>3-Improved Satisfaction For </a:t>
            </a:r>
            <a:r>
              <a:rPr lang="en-US" sz="2800" b="1" dirty="0">
                <a:solidFill>
                  <a:srgbClr val="FF0000"/>
                </a:solidFill>
                <a:effectLst>
                  <a:outerShdw blurRad="38100" dist="38100" dir="2700000" algn="tl">
                    <a:srgbClr val="000000">
                      <a:alpha val="43137"/>
                    </a:srgbClr>
                  </a:outerShdw>
                </a:effectLst>
              </a:rPr>
              <a:t>Customer Service Agents </a:t>
            </a:r>
            <a:r>
              <a:rPr lang="en-US" sz="2800" b="1" dirty="0">
                <a:solidFill>
                  <a:schemeClr val="tx1">
                    <a:lumMod val="95000"/>
                    <a:lumOff val="5000"/>
                  </a:schemeClr>
                </a:solidFill>
                <a:effectLst>
                  <a:outerShdw blurRad="38100" dist="38100" dir="2700000" algn="tl">
                    <a:srgbClr val="000000">
                      <a:alpha val="43137"/>
                    </a:srgbClr>
                  </a:outerShdw>
                </a:effectLst>
              </a:rPr>
              <a:t>And </a:t>
            </a:r>
            <a:r>
              <a:rPr lang="en-US" sz="2800" b="1" dirty="0">
                <a:solidFill>
                  <a:srgbClr val="FF0000"/>
                </a:solidFill>
                <a:effectLst>
                  <a:outerShdw blurRad="38100" dist="38100" dir="2700000" algn="tl">
                    <a:srgbClr val="000000">
                      <a:alpha val="43137"/>
                    </a:srgbClr>
                  </a:outerShdw>
                </a:effectLst>
              </a:rPr>
              <a:t>Customers.</a:t>
            </a:r>
          </a:p>
        </p:txBody>
      </p:sp>
      <p:sp>
        <p:nvSpPr>
          <p:cNvPr id="3" name="TextBox 2">
            <a:extLst>
              <a:ext uri="{FF2B5EF4-FFF2-40B4-BE49-F238E27FC236}">
                <a16:creationId xmlns:a16="http://schemas.microsoft.com/office/drawing/2014/main" id="{3DB79CC5-710C-FE67-1472-D562344EEA01}"/>
              </a:ext>
            </a:extLst>
          </p:cNvPr>
          <p:cNvSpPr txBox="1"/>
          <p:nvPr/>
        </p:nvSpPr>
        <p:spPr>
          <a:xfrm>
            <a:off x="744070" y="2798820"/>
            <a:ext cx="10533529" cy="2400657"/>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3000" b="1" i="0" u="none" strike="noStrike" kern="1200" cap="none" spc="0" normalizeH="0" baseline="0" noProof="0" dirty="0">
                <a:ln>
                  <a:noFill/>
                </a:ln>
                <a:effectLst/>
                <a:uLnTx/>
                <a:uFillTx/>
                <a:latin typeface="Garamond" panose="02020404030301010803"/>
                <a:ea typeface="+mn-ea"/>
                <a:cs typeface="+mn-cs"/>
              </a:rPr>
              <a:t>Automated ticket routing saves your client's valuable time.</a:t>
            </a: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US" sz="3000" b="1" dirty="0">
              <a:latin typeface="Garamond" panose="02020404030301010803"/>
            </a:endParaRP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3000" b="1" i="0" u="none" strike="noStrike" kern="1200" cap="none" spc="0" normalizeH="0" baseline="0" noProof="0" dirty="0">
                <a:ln>
                  <a:noFill/>
                </a:ln>
                <a:effectLst/>
                <a:uLnTx/>
                <a:uFillTx/>
                <a:latin typeface="Garamond" panose="02020404030301010803"/>
                <a:ea typeface="+mn-ea"/>
                <a:cs typeface="+mn-cs"/>
              </a:rPr>
              <a:t>By automating routine and boring tasks, customer service reps can dedicate more time to actual human interactions and connect to customers on an emotional level.</a:t>
            </a:r>
          </a:p>
        </p:txBody>
      </p:sp>
    </p:spTree>
    <p:extLst>
      <p:ext uri="{BB962C8B-B14F-4D97-AF65-F5344CB8AC3E}">
        <p14:creationId xmlns:p14="http://schemas.microsoft.com/office/powerpoint/2010/main" val="12321162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3" name="Cloud 2">
            <a:extLst>
              <a:ext uri="{FF2B5EF4-FFF2-40B4-BE49-F238E27FC236}">
                <a16:creationId xmlns:a16="http://schemas.microsoft.com/office/drawing/2014/main" id="{74BF7364-A9F0-28E3-B9BE-2206AE6E5146}"/>
              </a:ext>
            </a:extLst>
          </p:cNvPr>
          <p:cNvSpPr/>
          <p:nvPr/>
        </p:nvSpPr>
        <p:spPr>
          <a:xfrm>
            <a:off x="726139" y="475130"/>
            <a:ext cx="7440708" cy="2070847"/>
          </a:xfrm>
          <a:prstGeom prst="cloud">
            <a:avLst/>
          </a:prstGeom>
          <a:solidFill>
            <a:schemeClr val="bg1">
              <a:lumMod val="95000"/>
            </a:schemeClr>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en-US" sz="2800" b="1" dirty="0">
                <a:solidFill>
                  <a:srgbClr val="C00000"/>
                </a:solidFill>
                <a:effectLst>
                  <a:outerShdw blurRad="38100" dist="38100" dir="2700000" algn="tl">
                    <a:srgbClr val="000000">
                      <a:alpha val="43137"/>
                    </a:srgbClr>
                  </a:outerShdw>
                </a:effectLst>
              </a:rPr>
              <a:t>3-</a:t>
            </a:r>
            <a:r>
              <a:rPr lang="en-US" sz="2800" b="1" i="0" dirty="0">
                <a:solidFill>
                  <a:srgbClr val="C00000"/>
                </a:solidFill>
                <a:effectLst/>
                <a:latin typeface="Rubik"/>
              </a:rPr>
              <a:t>Detect the Urgency of a Ticket</a:t>
            </a:r>
            <a:endParaRPr lang="en-US" sz="2800" b="1" dirty="0">
              <a:solidFill>
                <a:srgbClr val="C00000"/>
              </a:solidFill>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BF42454E-5410-1AEC-6C28-75A366457F76}"/>
              </a:ext>
            </a:extLst>
          </p:cNvPr>
          <p:cNvSpPr txBox="1"/>
          <p:nvPr/>
        </p:nvSpPr>
        <p:spPr>
          <a:xfrm>
            <a:off x="797859" y="3444332"/>
            <a:ext cx="10596281" cy="1015663"/>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3000" b="1" i="0" u="none" strike="noStrike" kern="1200" cap="none" spc="0" normalizeH="0" baseline="0" noProof="0" dirty="0">
                <a:ln>
                  <a:noFill/>
                </a:ln>
                <a:solidFill>
                  <a:prstClr val="black"/>
                </a:solidFill>
                <a:effectLst/>
                <a:uLnTx/>
                <a:uFillTx/>
                <a:latin typeface="Garamond" panose="02020404030301010803"/>
                <a:ea typeface="+mn-ea"/>
                <a:cs typeface="+mn-cs"/>
              </a:rPr>
              <a:t>The ability to prioritize tickets based on urgency has a positive impact on your business.</a:t>
            </a:r>
          </a:p>
        </p:txBody>
      </p:sp>
      <p:pic>
        <p:nvPicPr>
          <p:cNvPr id="4" name="Picture 3">
            <a:extLst>
              <a:ext uri="{FF2B5EF4-FFF2-40B4-BE49-F238E27FC236}">
                <a16:creationId xmlns:a16="http://schemas.microsoft.com/office/drawing/2014/main" id="{A9CD514B-1FA4-C919-3809-33CBCAEA3A3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014446" y="4459995"/>
            <a:ext cx="1891553" cy="1261035"/>
          </a:xfrm>
          <a:prstGeom prst="rect">
            <a:avLst/>
          </a:prstGeom>
        </p:spPr>
      </p:pic>
    </p:spTree>
    <p:extLst>
      <p:ext uri="{BB962C8B-B14F-4D97-AF65-F5344CB8AC3E}">
        <p14:creationId xmlns:p14="http://schemas.microsoft.com/office/powerpoint/2010/main" val="19227618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AA53D2-E90A-359C-8687-6A2630D31377}"/>
              </a:ext>
            </a:extLst>
          </p:cNvPr>
          <p:cNvSpPr txBox="1"/>
          <p:nvPr/>
        </p:nvSpPr>
        <p:spPr>
          <a:xfrm>
            <a:off x="1264024" y="626641"/>
            <a:ext cx="6096000" cy="861774"/>
          </a:xfrm>
          <a:prstGeom prst="rect">
            <a:avLst/>
          </a:prstGeom>
          <a:noFill/>
        </p:spPr>
        <p:txBody>
          <a:bodyPr wrap="square">
            <a:spAutoFit/>
          </a:bodyPr>
          <a:lstStyle/>
          <a:p>
            <a:pPr algn="ctr"/>
            <a:r>
              <a:rPr lang="en-US" sz="5000" b="1" dirty="0">
                <a:solidFill>
                  <a:schemeClr val="bg1">
                    <a:lumMod val="65000"/>
                  </a:schemeClr>
                </a:solidFill>
                <a:latin typeface="Tw Cen MT" panose="020B0602020104020603" pitchFamily="34" charset="0"/>
              </a:rPr>
              <a:t>Discussion</a:t>
            </a:r>
          </a:p>
        </p:txBody>
      </p:sp>
      <p:pic>
        <p:nvPicPr>
          <p:cNvPr id="5" name="Graphic 4" descr="Meeting">
            <a:extLst>
              <a:ext uri="{FF2B5EF4-FFF2-40B4-BE49-F238E27FC236}">
                <a16:creationId xmlns:a16="http://schemas.microsoft.com/office/drawing/2014/main" id="{662A08E0-F3B8-8D4E-AF7F-D4067722AB6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43808" y="568796"/>
            <a:ext cx="977464" cy="977464"/>
          </a:xfrm>
          <a:prstGeom prst="rect">
            <a:avLst/>
          </a:prstGeom>
        </p:spPr>
      </p:pic>
      <p:pic>
        <p:nvPicPr>
          <p:cNvPr id="7" name="Picture 6">
            <a:extLst>
              <a:ext uri="{FF2B5EF4-FFF2-40B4-BE49-F238E27FC236}">
                <a16:creationId xmlns:a16="http://schemas.microsoft.com/office/drawing/2014/main" id="{B9D0F727-FD2C-BC95-35E2-7C90319B0F2A}"/>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6622470" y="398777"/>
            <a:ext cx="5327484" cy="1869293"/>
          </a:xfrm>
          <a:prstGeom prst="rect">
            <a:avLst/>
          </a:prstGeom>
        </p:spPr>
      </p:pic>
      <p:sp>
        <p:nvSpPr>
          <p:cNvPr id="9" name="Speech Bubble: Oval 8">
            <a:extLst>
              <a:ext uri="{FF2B5EF4-FFF2-40B4-BE49-F238E27FC236}">
                <a16:creationId xmlns:a16="http://schemas.microsoft.com/office/drawing/2014/main" id="{594133B9-A4DA-726A-1BA1-21015055962F}"/>
              </a:ext>
            </a:extLst>
          </p:cNvPr>
          <p:cNvSpPr/>
          <p:nvPr/>
        </p:nvSpPr>
        <p:spPr>
          <a:xfrm>
            <a:off x="445788" y="1895884"/>
            <a:ext cx="6176682" cy="1389530"/>
          </a:xfrm>
          <a:prstGeom prst="wedgeEllipseCallou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200" dirty="0"/>
              <a:t>What Is the reaction of companies receiving a lot of row text data?</a:t>
            </a:r>
          </a:p>
        </p:txBody>
      </p:sp>
      <p:sp>
        <p:nvSpPr>
          <p:cNvPr id="12" name="Speech Bubble: Rectangle with Corners Rounded 11">
            <a:extLst>
              <a:ext uri="{FF2B5EF4-FFF2-40B4-BE49-F238E27FC236}">
                <a16:creationId xmlns:a16="http://schemas.microsoft.com/office/drawing/2014/main" id="{D28B43DE-786B-D628-1BBF-9CFD766A2DFF}"/>
              </a:ext>
            </a:extLst>
          </p:cNvPr>
          <p:cNvSpPr/>
          <p:nvPr/>
        </p:nvSpPr>
        <p:spPr>
          <a:xfrm>
            <a:off x="3684494" y="3818966"/>
            <a:ext cx="8068235" cy="2412394"/>
          </a:xfrm>
          <a:prstGeom prst="wedgeRoundRectCallout">
            <a:avLst/>
          </a:prstGeom>
        </p:spPr>
        <p:style>
          <a:lnRef idx="2">
            <a:schemeClr val="dk1"/>
          </a:lnRef>
          <a:fillRef idx="1">
            <a:schemeClr val="lt1"/>
          </a:fillRef>
          <a:effectRef idx="0">
            <a:schemeClr val="dk1"/>
          </a:effectRef>
          <a:fontRef idx="minor">
            <a:schemeClr val="dk1"/>
          </a:fontRef>
        </p:style>
        <p:txBody>
          <a:bodyPr rtlCol="0" anchor="ctr"/>
          <a:lstStyle/>
          <a:p>
            <a:pPr marL="285750" indent="-285750" algn="ctr">
              <a:buFont typeface="Wingdings" panose="05000000000000000000" pitchFamily="2" charset="2"/>
              <a:buChar char="ü"/>
            </a:pPr>
            <a:r>
              <a:rPr lang="en-US" i="0" dirty="0">
                <a:solidFill>
                  <a:srgbClr val="2B3E51"/>
                </a:solidFill>
                <a:effectLst/>
                <a:latin typeface="Open Sans" panose="020B0606030504020204" pitchFamily="34" charset="0"/>
              </a:rPr>
              <a:t>companies receive a lot of raw text data via emails, chat conversations, social media, and other channels. This unstructured data is filled with insights and opinions about different topics, products, and services, but companies first need to organize, sort, and measure textual data to access this valuable information.</a:t>
            </a:r>
            <a:endParaRPr lang="en-US" dirty="0"/>
          </a:p>
        </p:txBody>
      </p:sp>
    </p:spTree>
    <p:extLst>
      <p:ext uri="{BB962C8B-B14F-4D97-AF65-F5344CB8AC3E}">
        <p14:creationId xmlns:p14="http://schemas.microsoft.com/office/powerpoint/2010/main" val="15237491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2" name="Speech Bubble: Oval 1">
            <a:extLst>
              <a:ext uri="{FF2B5EF4-FFF2-40B4-BE49-F238E27FC236}">
                <a16:creationId xmlns:a16="http://schemas.microsoft.com/office/drawing/2014/main" id="{37F783AA-9B53-C417-64B8-2AC0285F5A28}"/>
              </a:ext>
            </a:extLst>
          </p:cNvPr>
          <p:cNvSpPr/>
          <p:nvPr/>
        </p:nvSpPr>
        <p:spPr>
          <a:xfrm>
            <a:off x="277905" y="842682"/>
            <a:ext cx="8480612" cy="1775012"/>
          </a:xfrm>
          <a:prstGeom prst="wedgeEllipseCallou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000" dirty="0"/>
              <a:t>Can Text Data Be Processed Manually?</a:t>
            </a:r>
          </a:p>
        </p:txBody>
      </p:sp>
      <p:sp>
        <p:nvSpPr>
          <p:cNvPr id="3" name="Rectangle: Rounded Corners 2">
            <a:extLst>
              <a:ext uri="{FF2B5EF4-FFF2-40B4-BE49-F238E27FC236}">
                <a16:creationId xmlns:a16="http://schemas.microsoft.com/office/drawing/2014/main" id="{C1C37EF4-DDA6-30CF-EF08-91CA9D2CE574}"/>
              </a:ext>
            </a:extLst>
          </p:cNvPr>
          <p:cNvSpPr/>
          <p:nvPr/>
        </p:nvSpPr>
        <p:spPr>
          <a:xfrm>
            <a:off x="676835" y="3993776"/>
            <a:ext cx="10838330" cy="1120589"/>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2800" dirty="0"/>
              <a:t>No, it can not be processed manually as text data nowadays are too big.</a:t>
            </a:r>
          </a:p>
        </p:txBody>
      </p:sp>
      <p:pic>
        <p:nvPicPr>
          <p:cNvPr id="11" name="Picture 10">
            <a:extLst>
              <a:ext uri="{FF2B5EF4-FFF2-40B4-BE49-F238E27FC236}">
                <a16:creationId xmlns:a16="http://schemas.microsoft.com/office/drawing/2014/main" id="{DE73186D-94F3-7DF8-8B85-B4855984D90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142076" y="141511"/>
            <a:ext cx="2296889" cy="2296889"/>
          </a:xfrm>
          <a:prstGeom prst="rect">
            <a:avLst/>
          </a:prstGeom>
        </p:spPr>
      </p:pic>
    </p:spTree>
    <p:extLst>
      <p:ext uri="{BB962C8B-B14F-4D97-AF65-F5344CB8AC3E}">
        <p14:creationId xmlns:p14="http://schemas.microsoft.com/office/powerpoint/2010/main" val="40851947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709D1C-7BA1-264A-E62C-3A324E41E3BB}"/>
              </a:ext>
            </a:extLst>
          </p:cNvPr>
          <p:cNvSpPr txBox="1"/>
          <p:nvPr/>
        </p:nvSpPr>
        <p:spPr>
          <a:xfrm>
            <a:off x="1739154" y="788005"/>
            <a:ext cx="6096000" cy="861774"/>
          </a:xfrm>
          <a:prstGeom prst="rect">
            <a:avLst/>
          </a:prstGeom>
          <a:noFill/>
        </p:spPr>
        <p:txBody>
          <a:bodyPr wrap="square">
            <a:spAutoFit/>
          </a:bodyPr>
          <a:lstStyle/>
          <a:p>
            <a:pPr algn="ctr"/>
            <a:r>
              <a:rPr lang="en-US" sz="5000" b="1" dirty="0">
                <a:solidFill>
                  <a:schemeClr val="bg1">
                    <a:lumMod val="65000"/>
                  </a:schemeClr>
                </a:solidFill>
                <a:latin typeface="Tw Cen MT" panose="020B0602020104020603" pitchFamily="34" charset="0"/>
              </a:rPr>
              <a:t>CONCLUSSION</a:t>
            </a:r>
          </a:p>
        </p:txBody>
      </p:sp>
      <p:pic>
        <p:nvPicPr>
          <p:cNvPr id="3" name="Graphic 2" descr="Bullseye">
            <a:extLst>
              <a:ext uri="{FF2B5EF4-FFF2-40B4-BE49-F238E27FC236}">
                <a16:creationId xmlns:a16="http://schemas.microsoft.com/office/drawing/2014/main" id="{31F3641E-7D8E-0549-B468-62C0D4E644F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7406" y="849197"/>
            <a:ext cx="800582" cy="800582"/>
          </a:xfrm>
          <a:prstGeom prst="rect">
            <a:avLst/>
          </a:prstGeom>
        </p:spPr>
      </p:pic>
      <p:sp>
        <p:nvSpPr>
          <p:cNvPr id="4" name="TextBox 3">
            <a:extLst>
              <a:ext uri="{FF2B5EF4-FFF2-40B4-BE49-F238E27FC236}">
                <a16:creationId xmlns:a16="http://schemas.microsoft.com/office/drawing/2014/main" id="{FC1D898B-9F55-0EB3-EF2A-9180C625FE52}"/>
              </a:ext>
            </a:extLst>
          </p:cNvPr>
          <p:cNvSpPr txBox="1"/>
          <p:nvPr/>
        </p:nvSpPr>
        <p:spPr>
          <a:xfrm>
            <a:off x="1048871" y="2707341"/>
            <a:ext cx="9592235" cy="1661993"/>
          </a:xfrm>
          <a:prstGeom prst="rect">
            <a:avLst/>
          </a:prstGeom>
          <a:noFill/>
        </p:spPr>
        <p:txBody>
          <a:bodyPr wrap="square" rtlCol="0">
            <a:spAutoFit/>
          </a:bodyPr>
          <a:lstStyle/>
          <a:p>
            <a:r>
              <a:rPr lang="en-US" sz="3400" dirty="0">
                <a:effectLst>
                  <a:outerShdw blurRad="38100" dist="38100" dir="2700000" algn="tl">
                    <a:srgbClr val="000000">
                      <a:alpha val="43137"/>
                    </a:srgbClr>
                  </a:outerShdw>
                </a:effectLst>
              </a:rPr>
              <a:t>WHY MACHINE LEARNING AND ARTIFICIAL INTELLIGENCE ARE IMPORTANT FOR TEXT PROCESSING? </a:t>
            </a:r>
          </a:p>
        </p:txBody>
      </p:sp>
      <p:pic>
        <p:nvPicPr>
          <p:cNvPr id="6" name="Picture 5">
            <a:extLst>
              <a:ext uri="{FF2B5EF4-FFF2-40B4-BE49-F238E27FC236}">
                <a16:creationId xmlns:a16="http://schemas.microsoft.com/office/drawing/2014/main" id="{E0DA6FD4-AABE-B3B4-5CAD-1B9F94EC54B5}"/>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7966902" y="157723"/>
            <a:ext cx="3011132" cy="2148568"/>
          </a:xfrm>
          <a:prstGeom prst="rect">
            <a:avLst/>
          </a:prstGeom>
        </p:spPr>
      </p:pic>
      <p:pic>
        <p:nvPicPr>
          <p:cNvPr id="8" name="Picture 7">
            <a:extLst>
              <a:ext uri="{FF2B5EF4-FFF2-40B4-BE49-F238E27FC236}">
                <a16:creationId xmlns:a16="http://schemas.microsoft.com/office/drawing/2014/main" id="{ECC08594-14F4-AE31-4E2B-B43302B9B780}"/>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4406153" y="4172743"/>
            <a:ext cx="3993777" cy="2088144"/>
          </a:xfrm>
          <a:prstGeom prst="rect">
            <a:avLst/>
          </a:prstGeom>
        </p:spPr>
      </p:pic>
    </p:spTree>
    <p:extLst>
      <p:ext uri="{BB962C8B-B14F-4D97-AF65-F5344CB8AC3E}">
        <p14:creationId xmlns:p14="http://schemas.microsoft.com/office/powerpoint/2010/main" val="2137964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9A91994-5D5F-830C-0670-41F36EEDF24B}"/>
              </a:ext>
            </a:extLst>
          </p:cNvPr>
          <p:cNvSpPr txBox="1"/>
          <p:nvPr/>
        </p:nvSpPr>
        <p:spPr>
          <a:xfrm>
            <a:off x="1102659" y="2377479"/>
            <a:ext cx="9986681" cy="1661993"/>
          </a:xfrm>
          <a:prstGeom prst="rect">
            <a:avLst/>
          </a:prstGeom>
          <a:noFill/>
        </p:spPr>
        <p:txBody>
          <a:bodyPr wrap="square">
            <a:spAutoFit/>
          </a:bodyPr>
          <a:lstStyle/>
          <a:p>
            <a:r>
              <a:rPr lang="en-US" sz="3400" b="0" i="0" dirty="0">
                <a:solidFill>
                  <a:srgbClr val="2B3E51"/>
                </a:solidFill>
                <a:effectLst/>
                <a:latin typeface="Open Sans" panose="020B0606030504020204" pitchFamily="34" charset="0"/>
              </a:rPr>
              <a:t>Text processing with machine learning enables you to extract these insights easily and quickly in various ways. </a:t>
            </a:r>
            <a:endParaRPr lang="en-US" sz="3400" dirty="0"/>
          </a:p>
        </p:txBody>
      </p:sp>
      <p:pic>
        <p:nvPicPr>
          <p:cNvPr id="8" name="Picture 7">
            <a:extLst>
              <a:ext uri="{FF2B5EF4-FFF2-40B4-BE49-F238E27FC236}">
                <a16:creationId xmlns:a16="http://schemas.microsoft.com/office/drawing/2014/main" id="{49D647B6-8FE7-DCB3-7A6E-4AFE8BE0031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940351" y="3917576"/>
            <a:ext cx="3170129" cy="2187388"/>
          </a:xfrm>
          <a:prstGeom prst="rect">
            <a:avLst/>
          </a:prstGeom>
        </p:spPr>
      </p:pic>
    </p:spTree>
    <p:extLst>
      <p:ext uri="{BB962C8B-B14F-4D97-AF65-F5344CB8AC3E}">
        <p14:creationId xmlns:p14="http://schemas.microsoft.com/office/powerpoint/2010/main" val="21055726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99B86B-ABAB-E9EE-56F4-E2E3CF982194}"/>
              </a:ext>
            </a:extLst>
          </p:cNvPr>
          <p:cNvSpPr txBox="1"/>
          <p:nvPr/>
        </p:nvSpPr>
        <p:spPr>
          <a:xfrm>
            <a:off x="1066800" y="2705579"/>
            <a:ext cx="10058400" cy="1661993"/>
          </a:xfrm>
          <a:prstGeom prst="rect">
            <a:avLst/>
          </a:prstGeom>
          <a:noFill/>
        </p:spPr>
        <p:txBody>
          <a:bodyPr wrap="square">
            <a:spAutoFit/>
          </a:bodyPr>
          <a:lstStyle/>
          <a:p>
            <a:pPr marL="457200" indent="-457200">
              <a:buFont typeface="Wingdings" panose="05000000000000000000" pitchFamily="2" charset="2"/>
              <a:buChar char="§"/>
            </a:pPr>
            <a:r>
              <a:rPr lang="en-US" sz="3400" b="0" i="0" dirty="0">
                <a:solidFill>
                  <a:srgbClr val="2B3E51"/>
                </a:solidFill>
                <a:effectLst/>
                <a:latin typeface="Open Sans" panose="020B0606030504020204" pitchFamily="34" charset="0"/>
              </a:rPr>
              <a:t>You could use a keyword extractor to identify the most common expressions in survey responses. </a:t>
            </a:r>
            <a:endParaRPr lang="en-US" sz="3400" dirty="0"/>
          </a:p>
        </p:txBody>
      </p:sp>
      <p:pic>
        <p:nvPicPr>
          <p:cNvPr id="5" name="Picture 4">
            <a:extLst>
              <a:ext uri="{FF2B5EF4-FFF2-40B4-BE49-F238E27FC236}">
                <a16:creationId xmlns:a16="http://schemas.microsoft.com/office/drawing/2014/main" id="{9D9C336A-FB3A-E676-9AB2-B50D285FEE2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065930" y="696647"/>
            <a:ext cx="4518212" cy="1484376"/>
          </a:xfrm>
          <a:prstGeom prst="rect">
            <a:avLst/>
          </a:prstGeom>
        </p:spPr>
      </p:pic>
    </p:spTree>
    <p:extLst>
      <p:ext uri="{BB962C8B-B14F-4D97-AF65-F5344CB8AC3E}">
        <p14:creationId xmlns:p14="http://schemas.microsoft.com/office/powerpoint/2010/main" val="172142207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rgbClr val="FFC000"/>
            </a:gs>
            <a:gs pos="100000">
              <a:srgbClr val="FF3399"/>
            </a:gs>
          </a:gsLst>
          <a:lin ang="5400000" scaled="0"/>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8F3E3B-4366-8AD5-8548-9C805A627DD3}"/>
              </a:ext>
            </a:extLst>
          </p:cNvPr>
          <p:cNvSpPr txBox="1"/>
          <p:nvPr/>
        </p:nvSpPr>
        <p:spPr>
          <a:xfrm>
            <a:off x="1129553" y="2587405"/>
            <a:ext cx="10121152" cy="2708434"/>
          </a:xfrm>
          <a:prstGeom prst="rect">
            <a:avLst/>
          </a:prstGeom>
          <a:noFill/>
        </p:spPr>
        <p:txBody>
          <a:bodyPr wrap="square">
            <a:spAutoFit/>
          </a:bodyPr>
          <a:lstStyle/>
          <a:p>
            <a:pPr marL="457200" indent="-457200">
              <a:buFont typeface="Wingdings" panose="05000000000000000000" pitchFamily="2" charset="2"/>
              <a:buChar char="§"/>
            </a:pPr>
            <a:r>
              <a:rPr lang="en-US" sz="3400" b="0" i="0" dirty="0">
                <a:solidFill>
                  <a:srgbClr val="2B3E51"/>
                </a:solidFill>
                <a:effectLst/>
                <a:latin typeface="Open Sans" panose="020B0606030504020204" pitchFamily="34" charset="0"/>
              </a:rPr>
              <a:t>On the other hand, Machine learning helps in topic classification and can categorize information based on topic, helping you to understand what topics or aspects customers mention the most.</a:t>
            </a:r>
            <a:endParaRPr lang="en-US" sz="3400" dirty="0"/>
          </a:p>
        </p:txBody>
      </p:sp>
      <p:pic>
        <p:nvPicPr>
          <p:cNvPr id="5" name="Picture 4">
            <a:extLst>
              <a:ext uri="{FF2B5EF4-FFF2-40B4-BE49-F238E27FC236}">
                <a16:creationId xmlns:a16="http://schemas.microsoft.com/office/drawing/2014/main" id="{55D6AAA4-A219-2635-3708-68A7163F131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620173" y="340659"/>
            <a:ext cx="4241874" cy="1822524"/>
          </a:xfrm>
          <a:prstGeom prst="rect">
            <a:avLst/>
          </a:prstGeom>
        </p:spPr>
      </p:pic>
    </p:spTree>
    <p:extLst>
      <p:ext uri="{BB962C8B-B14F-4D97-AF65-F5344CB8AC3E}">
        <p14:creationId xmlns:p14="http://schemas.microsoft.com/office/powerpoint/2010/main" val="332210318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8C46986-385C-40DC-BFC7-D711004C83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hand holding a card&#10;&#10;Description automatically generated with low confidence">
            <a:extLst>
              <a:ext uri="{FF2B5EF4-FFF2-40B4-BE49-F238E27FC236}">
                <a16:creationId xmlns:a16="http://schemas.microsoft.com/office/drawing/2014/main" id="{E99804D4-730B-02C9-A638-F05198D1953B}"/>
              </a:ext>
            </a:extLst>
          </p:cNvPr>
          <p:cNvPicPr>
            <a:picLocks noChangeAspect="1"/>
          </p:cNvPicPr>
          <p:nvPr/>
        </p:nvPicPr>
        <p:blipFill rotWithShape="1">
          <a:blip r:embed="rId3">
            <a:grayscl/>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4226" b="11504"/>
          <a:stretch/>
        </p:blipFill>
        <p:spPr>
          <a:xfrm>
            <a:off x="20" y="10"/>
            <a:ext cx="12191980" cy="6857990"/>
          </a:xfrm>
          <a:prstGeom prst="rect">
            <a:avLst/>
          </a:prstGeom>
          <a:solidFill>
            <a:schemeClr val="accent1"/>
          </a:solidFill>
        </p:spPr>
      </p:pic>
      <p:sp>
        <p:nvSpPr>
          <p:cNvPr id="6" name="TextBox 5">
            <a:extLst>
              <a:ext uri="{FF2B5EF4-FFF2-40B4-BE49-F238E27FC236}">
                <a16:creationId xmlns:a16="http://schemas.microsoft.com/office/drawing/2014/main" id="{A0464FC3-2728-50BD-F742-32C6D4C7BCC1}"/>
              </a:ext>
            </a:extLst>
          </p:cNvPr>
          <p:cNvSpPr txBox="1"/>
          <p:nvPr/>
        </p:nvSpPr>
        <p:spPr>
          <a:xfrm>
            <a:off x="770965" y="510988"/>
            <a:ext cx="9601200" cy="6001643"/>
          </a:xfrm>
          <a:prstGeom prst="rect">
            <a:avLst/>
          </a:prstGeom>
          <a:noFill/>
        </p:spPr>
        <p:txBody>
          <a:bodyPr wrap="square" rtlCol="0">
            <a:spAutoFit/>
          </a:bodyPr>
          <a:lstStyle/>
          <a:p>
            <a:pPr marL="457200" indent="-457200">
              <a:buFont typeface="Wingdings" panose="05000000000000000000" pitchFamily="2" charset="2"/>
              <a:buChar char="§"/>
            </a:pPr>
            <a:r>
              <a:rPr lang="en-US" sz="4000" b="1" u="sng" dirty="0">
                <a:effectLst>
                  <a:outerShdw blurRad="38100" dist="38100" dir="2700000" algn="tl">
                    <a:srgbClr val="000000">
                      <a:alpha val="43137"/>
                    </a:srgbClr>
                  </a:outerShdw>
                </a:effectLst>
              </a:rPr>
              <a:t>RESOURCES:</a:t>
            </a:r>
          </a:p>
          <a:p>
            <a:endParaRPr lang="en-US" dirty="0"/>
          </a:p>
          <a:p>
            <a:pPr marL="342900" indent="-342900">
              <a:buFont typeface="Courier New" panose="02070309020205020404" pitchFamily="49" charset="0"/>
              <a:buChar char="o"/>
            </a:pPr>
            <a:r>
              <a:rPr lang="en-US" sz="2800" b="1" dirty="0">
                <a:hlinkClick r:id="rId5">
                  <a:extLst>
                    <a:ext uri="{A12FA001-AC4F-418D-AE19-62706E023703}">
                      <ahyp:hlinkClr xmlns:ahyp="http://schemas.microsoft.com/office/drawing/2018/hyperlinkcolor" val="tx"/>
                    </a:ext>
                  </a:extLst>
                </a:hlinkClick>
              </a:rPr>
              <a:t>https://monkeylearn.com/blog/text-processing/</a:t>
            </a:r>
            <a:endParaRPr lang="en-US" sz="2800" b="1" dirty="0"/>
          </a:p>
          <a:p>
            <a:pPr marL="342900" indent="-342900">
              <a:buFont typeface="Courier New" panose="02070309020205020404" pitchFamily="49" charset="0"/>
              <a:buChar char="o"/>
            </a:pPr>
            <a:endParaRPr lang="en-US" sz="2800" b="1" dirty="0"/>
          </a:p>
          <a:p>
            <a:pPr marL="342900" indent="-342900">
              <a:buFont typeface="Courier New" panose="02070309020205020404" pitchFamily="49" charset="0"/>
              <a:buChar char="o"/>
            </a:pPr>
            <a:r>
              <a:rPr lang="en-US" sz="2800" b="1" dirty="0">
                <a:hlinkClick r:id="rId6">
                  <a:extLst>
                    <a:ext uri="{A12FA001-AC4F-418D-AE19-62706E023703}">
                      <ahyp:hlinkClr xmlns:ahyp="http://schemas.microsoft.com/office/drawing/2018/hyperlinkcolor" val="tx"/>
                    </a:ext>
                  </a:extLst>
                </a:hlinkClick>
              </a:rPr>
              <a:t>https://www.sciencedirect.com/science/article/pii/S2589004221001231</a:t>
            </a:r>
            <a:endParaRPr lang="en-US" sz="2800" b="1" dirty="0"/>
          </a:p>
          <a:p>
            <a:pPr marL="342900" indent="-342900">
              <a:buFont typeface="Courier New" panose="02070309020205020404" pitchFamily="49" charset="0"/>
              <a:buChar char="o"/>
            </a:pPr>
            <a:endParaRPr lang="en-US" sz="2800" b="1" dirty="0"/>
          </a:p>
          <a:p>
            <a:pPr marL="342900" indent="-342900">
              <a:buFont typeface="Courier New" panose="02070309020205020404" pitchFamily="49" charset="0"/>
              <a:buChar char="o"/>
            </a:pPr>
            <a:r>
              <a:rPr lang="en-US" sz="2800" b="1" dirty="0">
                <a:hlinkClick r:id="rId7">
                  <a:extLst>
                    <a:ext uri="{A12FA001-AC4F-418D-AE19-62706E023703}">
                      <ahyp:hlinkClr xmlns:ahyp="http://schemas.microsoft.com/office/drawing/2018/hyperlinkcolor" val="tx"/>
                    </a:ext>
                  </a:extLst>
                </a:hlinkClick>
              </a:rPr>
              <a:t>https://monkeylearn.com/sentiment-analysis/</a:t>
            </a:r>
            <a:endParaRPr lang="en-US" sz="2800" b="1" dirty="0"/>
          </a:p>
          <a:p>
            <a:pPr marL="342900" indent="-342900">
              <a:buFont typeface="Courier New" panose="02070309020205020404" pitchFamily="49" charset="0"/>
              <a:buChar char="o"/>
            </a:pPr>
            <a:endParaRPr lang="en-US" sz="2800" b="1" dirty="0"/>
          </a:p>
          <a:p>
            <a:pPr marL="342900" indent="-342900">
              <a:buFont typeface="Courier New" panose="02070309020205020404" pitchFamily="49" charset="0"/>
              <a:buChar char="o"/>
            </a:pPr>
            <a:r>
              <a:rPr lang="en-US" sz="2800" b="1" dirty="0">
                <a:hlinkClick r:id="rId8">
                  <a:extLst>
                    <a:ext uri="{A12FA001-AC4F-418D-AE19-62706E023703}">
                      <ahyp:hlinkClr xmlns:ahyp="http://schemas.microsoft.com/office/drawing/2018/hyperlinkcolor" val="tx"/>
                    </a:ext>
                  </a:extLst>
                </a:hlinkClick>
              </a:rPr>
              <a:t>https://monkeylearn.com/sentiment-analysis-online/</a:t>
            </a:r>
            <a:endParaRPr lang="en-US" sz="2800" b="1" dirty="0"/>
          </a:p>
          <a:p>
            <a:pPr marL="342900" indent="-342900">
              <a:buFont typeface="Courier New" panose="02070309020205020404" pitchFamily="49" charset="0"/>
              <a:buChar char="o"/>
            </a:pPr>
            <a:endParaRPr lang="en-US" sz="2800" b="1" dirty="0"/>
          </a:p>
          <a:p>
            <a:pPr marL="342900" indent="-342900">
              <a:buFont typeface="Courier New" panose="02070309020205020404" pitchFamily="49" charset="0"/>
              <a:buChar char="o"/>
            </a:pPr>
            <a:r>
              <a:rPr lang="en-US" sz="2800" b="1" dirty="0">
                <a:hlinkClick r:id="rId9">
                  <a:extLst>
                    <a:ext uri="{A12FA001-AC4F-418D-AE19-62706E023703}">
                      <ahyp:hlinkClr xmlns:ahyp="http://schemas.microsoft.com/office/drawing/2018/hyperlinkcolor" val="tx"/>
                    </a:ext>
                  </a:extLst>
                </a:hlinkClick>
              </a:rPr>
              <a:t>https://www.datarobot.com/blog/text-processing-what-why-and-how/</a:t>
            </a:r>
            <a:endParaRPr lang="en-US" sz="2800" b="1" dirty="0"/>
          </a:p>
          <a:p>
            <a:endParaRPr lang="en-US" dirty="0"/>
          </a:p>
        </p:txBody>
      </p:sp>
    </p:spTree>
    <p:extLst>
      <p:ext uri="{BB962C8B-B14F-4D97-AF65-F5344CB8AC3E}">
        <p14:creationId xmlns:p14="http://schemas.microsoft.com/office/powerpoint/2010/main" val="27590155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53" name="TextBox 52">
            <a:extLst>
              <a:ext uri="{FF2B5EF4-FFF2-40B4-BE49-F238E27FC236}">
                <a16:creationId xmlns:a16="http://schemas.microsoft.com/office/drawing/2014/main" id="{75E9D322-ABDF-A4A2-4901-1C8C97EDB20B}"/>
              </a:ext>
            </a:extLst>
          </p:cNvPr>
          <p:cNvSpPr txBox="1"/>
          <p:nvPr/>
        </p:nvSpPr>
        <p:spPr>
          <a:xfrm>
            <a:off x="2456543" y="209232"/>
            <a:ext cx="7278915" cy="707886"/>
          </a:xfrm>
          <a:prstGeom prst="rect">
            <a:avLst/>
          </a:prstGeom>
          <a:noFill/>
        </p:spPr>
        <p:txBody>
          <a:bodyPr wrap="square" rtlCol="0">
            <a:spAutoFit/>
          </a:bodyPr>
          <a:lstStyle/>
          <a:p>
            <a:pPr algn="ctr"/>
            <a:r>
              <a:rPr lang="en-US" sz="4000" b="1" dirty="0">
                <a:latin typeface="Tw Cen MT" panose="020B0602020104020603" pitchFamily="34" charset="0"/>
              </a:rPr>
              <a:t>CONTENET OVERVIEW</a:t>
            </a:r>
          </a:p>
        </p:txBody>
      </p:sp>
      <p:sp>
        <p:nvSpPr>
          <p:cNvPr id="54" name="Oval 53">
            <a:extLst>
              <a:ext uri="{FF2B5EF4-FFF2-40B4-BE49-F238E27FC236}">
                <a16:creationId xmlns:a16="http://schemas.microsoft.com/office/drawing/2014/main" id="{35273D2C-08A7-8672-6B35-140F5CF123EE}"/>
              </a:ext>
            </a:extLst>
          </p:cNvPr>
          <p:cNvSpPr/>
          <p:nvPr/>
        </p:nvSpPr>
        <p:spPr>
          <a:xfrm>
            <a:off x="2325485" y="3550834"/>
            <a:ext cx="728158" cy="728158"/>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83C48ACA-6862-28BD-1C8A-01E56F4C0AC1}"/>
              </a:ext>
            </a:extLst>
          </p:cNvPr>
          <p:cNvSpPr/>
          <p:nvPr/>
        </p:nvSpPr>
        <p:spPr>
          <a:xfrm>
            <a:off x="3235182" y="3679057"/>
            <a:ext cx="1221014" cy="1221014"/>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664EDAD3-0609-77BD-6987-E48B2641DA4B}"/>
              </a:ext>
            </a:extLst>
          </p:cNvPr>
          <p:cNvSpPr/>
          <p:nvPr/>
        </p:nvSpPr>
        <p:spPr>
          <a:xfrm>
            <a:off x="4551111" y="2757400"/>
            <a:ext cx="1843314" cy="1843314"/>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CC59FFA5-74AE-F9B4-A910-8D6F8262F3C1}"/>
              </a:ext>
            </a:extLst>
          </p:cNvPr>
          <p:cNvSpPr/>
          <p:nvPr/>
        </p:nvSpPr>
        <p:spPr>
          <a:xfrm>
            <a:off x="6544499" y="3811221"/>
            <a:ext cx="935542" cy="935542"/>
          </a:xfrm>
          <a:prstGeom prst="ellipse">
            <a:avLst/>
          </a:prstGeom>
          <a:solidFill>
            <a:srgbClr val="385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32B0991B-614A-C384-B5D6-1BCE723B9C20}"/>
              </a:ext>
            </a:extLst>
          </p:cNvPr>
          <p:cNvSpPr/>
          <p:nvPr/>
        </p:nvSpPr>
        <p:spPr>
          <a:xfrm>
            <a:off x="7669871" y="3914913"/>
            <a:ext cx="1371602" cy="137160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7635BD2D-1456-856F-AB2A-3AA38B9FB716}"/>
              </a:ext>
            </a:extLst>
          </p:cNvPr>
          <p:cNvSpPr/>
          <p:nvPr/>
        </p:nvSpPr>
        <p:spPr>
          <a:xfrm>
            <a:off x="9029500" y="3418333"/>
            <a:ext cx="977464" cy="977464"/>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0" name="Group 59">
            <a:extLst>
              <a:ext uri="{FF2B5EF4-FFF2-40B4-BE49-F238E27FC236}">
                <a16:creationId xmlns:a16="http://schemas.microsoft.com/office/drawing/2014/main" id="{3431430E-27FD-39CD-F615-62DEC4EFAE91}"/>
              </a:ext>
            </a:extLst>
          </p:cNvPr>
          <p:cNvGrpSpPr/>
          <p:nvPr/>
        </p:nvGrpSpPr>
        <p:grpSpPr>
          <a:xfrm>
            <a:off x="1870684" y="2800395"/>
            <a:ext cx="842445" cy="820793"/>
            <a:chOff x="1812406" y="2946170"/>
            <a:chExt cx="842445" cy="820793"/>
          </a:xfrm>
        </p:grpSpPr>
        <p:cxnSp>
          <p:nvCxnSpPr>
            <p:cNvPr id="61" name="Straight Connector 60">
              <a:extLst>
                <a:ext uri="{FF2B5EF4-FFF2-40B4-BE49-F238E27FC236}">
                  <a16:creationId xmlns:a16="http://schemas.microsoft.com/office/drawing/2014/main" id="{997B5542-780F-1F93-30A2-0690E1E83A35}"/>
                </a:ext>
              </a:extLst>
            </p:cNvPr>
            <p:cNvCxnSpPr>
              <a:cxnSpLocks/>
            </p:cNvCxnSpPr>
            <p:nvPr/>
          </p:nvCxnSpPr>
          <p:spPr>
            <a:xfrm flipH="1" flipV="1">
              <a:off x="2277365" y="2946170"/>
              <a:ext cx="377486" cy="820793"/>
            </a:xfrm>
            <a:prstGeom prst="line">
              <a:avLst/>
            </a:prstGeom>
            <a:ln w="28575">
              <a:solidFill>
                <a:srgbClr val="EF307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CF5340F-5AE8-D001-1153-B804A69EE490}"/>
                </a:ext>
              </a:extLst>
            </p:cNvPr>
            <p:cNvCxnSpPr>
              <a:cxnSpLocks/>
            </p:cNvCxnSpPr>
            <p:nvPr/>
          </p:nvCxnSpPr>
          <p:spPr>
            <a:xfrm flipH="1">
              <a:off x="1812406" y="2954946"/>
              <a:ext cx="471956" cy="0"/>
            </a:xfrm>
            <a:prstGeom prst="line">
              <a:avLst/>
            </a:prstGeom>
            <a:ln w="28575">
              <a:solidFill>
                <a:srgbClr val="EF3078"/>
              </a:solidFill>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00E14AB7-C9AC-D777-DB20-27722F588C83}"/>
              </a:ext>
            </a:extLst>
          </p:cNvPr>
          <p:cNvGrpSpPr/>
          <p:nvPr/>
        </p:nvGrpSpPr>
        <p:grpSpPr>
          <a:xfrm>
            <a:off x="4442225" y="2049196"/>
            <a:ext cx="979247" cy="712482"/>
            <a:chOff x="4442225" y="2049196"/>
            <a:chExt cx="979247" cy="712482"/>
          </a:xfrm>
        </p:grpSpPr>
        <p:cxnSp>
          <p:nvCxnSpPr>
            <p:cNvPr id="64" name="Straight Connector 63">
              <a:extLst>
                <a:ext uri="{FF2B5EF4-FFF2-40B4-BE49-F238E27FC236}">
                  <a16:creationId xmlns:a16="http://schemas.microsoft.com/office/drawing/2014/main" id="{3D9562E4-4E65-AEE5-EBF7-0E9A516E3BB2}"/>
                </a:ext>
              </a:extLst>
            </p:cNvPr>
            <p:cNvCxnSpPr>
              <a:cxnSpLocks/>
            </p:cNvCxnSpPr>
            <p:nvPr/>
          </p:nvCxnSpPr>
          <p:spPr>
            <a:xfrm flipH="1" flipV="1">
              <a:off x="5099050" y="2049196"/>
              <a:ext cx="322422" cy="712482"/>
            </a:xfrm>
            <a:prstGeom prst="line">
              <a:avLst/>
            </a:prstGeom>
            <a:ln w="28575">
              <a:solidFill>
                <a:srgbClr val="03A1A4"/>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C0A6B409-F8D0-7687-54CB-8F4ED24A63C4}"/>
                </a:ext>
              </a:extLst>
            </p:cNvPr>
            <p:cNvCxnSpPr>
              <a:cxnSpLocks/>
            </p:cNvCxnSpPr>
            <p:nvPr/>
          </p:nvCxnSpPr>
          <p:spPr>
            <a:xfrm flipH="1">
              <a:off x="4442225" y="2051577"/>
              <a:ext cx="666349" cy="0"/>
            </a:xfrm>
            <a:prstGeom prst="line">
              <a:avLst/>
            </a:prstGeom>
            <a:ln w="28575">
              <a:solidFill>
                <a:srgbClr val="03A1A4"/>
              </a:solidFill>
            </a:ln>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F6893671-E5C6-6F4A-1E19-75F51AFC67CA}"/>
              </a:ext>
            </a:extLst>
          </p:cNvPr>
          <p:cNvGrpSpPr/>
          <p:nvPr/>
        </p:nvGrpSpPr>
        <p:grpSpPr>
          <a:xfrm flipV="1">
            <a:off x="3031106" y="4872779"/>
            <a:ext cx="782545" cy="821366"/>
            <a:chOff x="1872307" y="2945596"/>
            <a:chExt cx="782545" cy="821366"/>
          </a:xfrm>
        </p:grpSpPr>
        <p:cxnSp>
          <p:nvCxnSpPr>
            <p:cNvPr id="67" name="Straight Connector 66">
              <a:extLst>
                <a:ext uri="{FF2B5EF4-FFF2-40B4-BE49-F238E27FC236}">
                  <a16:creationId xmlns:a16="http://schemas.microsoft.com/office/drawing/2014/main" id="{249F7CC8-1B74-3916-740B-A5E7A0ACA581}"/>
                </a:ext>
              </a:extLst>
            </p:cNvPr>
            <p:cNvCxnSpPr>
              <a:cxnSpLocks/>
            </p:cNvCxnSpPr>
            <p:nvPr/>
          </p:nvCxnSpPr>
          <p:spPr>
            <a:xfrm flipH="1" flipV="1">
              <a:off x="2449965" y="2945884"/>
              <a:ext cx="204887" cy="821078"/>
            </a:xfrm>
            <a:prstGeom prst="line">
              <a:avLst/>
            </a:prstGeom>
            <a:ln w="28575">
              <a:solidFill>
                <a:srgbClr val="EE9524"/>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B4471F4-CB76-1A98-AC99-093E32129A01}"/>
                </a:ext>
              </a:extLst>
            </p:cNvPr>
            <p:cNvCxnSpPr>
              <a:cxnSpLocks/>
            </p:cNvCxnSpPr>
            <p:nvPr/>
          </p:nvCxnSpPr>
          <p:spPr>
            <a:xfrm flipH="1" flipV="1">
              <a:off x="1872307" y="2945596"/>
              <a:ext cx="589564" cy="0"/>
            </a:xfrm>
            <a:prstGeom prst="line">
              <a:avLst/>
            </a:prstGeom>
            <a:ln w="28575">
              <a:solidFill>
                <a:srgbClr val="EE9524"/>
              </a:solidFill>
            </a:ln>
          </p:spPr>
          <p:style>
            <a:lnRef idx="1">
              <a:schemeClr val="accent1"/>
            </a:lnRef>
            <a:fillRef idx="0">
              <a:schemeClr val="accent1"/>
            </a:fillRef>
            <a:effectRef idx="0">
              <a:schemeClr val="accent1"/>
            </a:effectRef>
            <a:fontRef idx="minor">
              <a:schemeClr val="tx1"/>
            </a:fontRef>
          </p:style>
        </p:cxnSp>
      </p:grpSp>
      <p:grpSp>
        <p:nvGrpSpPr>
          <p:cNvPr id="69" name="Group 68">
            <a:extLst>
              <a:ext uri="{FF2B5EF4-FFF2-40B4-BE49-F238E27FC236}">
                <a16:creationId xmlns:a16="http://schemas.microsoft.com/office/drawing/2014/main" id="{A5A77763-6F84-BA3B-6201-C672CDD79AD4}"/>
              </a:ext>
            </a:extLst>
          </p:cNvPr>
          <p:cNvGrpSpPr/>
          <p:nvPr/>
        </p:nvGrpSpPr>
        <p:grpSpPr>
          <a:xfrm flipH="1">
            <a:off x="9518232" y="2271393"/>
            <a:ext cx="723524" cy="1146940"/>
            <a:chOff x="1935298" y="2625841"/>
            <a:chExt cx="723524" cy="1146940"/>
          </a:xfrm>
        </p:grpSpPr>
        <p:cxnSp>
          <p:nvCxnSpPr>
            <p:cNvPr id="70" name="Straight Connector 69">
              <a:extLst>
                <a:ext uri="{FF2B5EF4-FFF2-40B4-BE49-F238E27FC236}">
                  <a16:creationId xmlns:a16="http://schemas.microsoft.com/office/drawing/2014/main" id="{3AC4EED8-C7B0-5C7B-17A5-E3C0F7FBB4F1}"/>
                </a:ext>
              </a:extLst>
            </p:cNvPr>
            <p:cNvCxnSpPr>
              <a:cxnSpLocks/>
              <a:stCxn id="59" idx="0"/>
            </p:cNvCxnSpPr>
            <p:nvPr/>
          </p:nvCxnSpPr>
          <p:spPr>
            <a:xfrm flipH="1" flipV="1">
              <a:off x="2372947" y="2625841"/>
              <a:ext cx="285875" cy="1146940"/>
            </a:xfrm>
            <a:prstGeom prst="line">
              <a:avLst/>
            </a:prstGeom>
            <a:ln w="28575">
              <a:solidFill>
                <a:srgbClr val="EF307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3AD43647-C6F3-A541-EA9A-D08823737F51}"/>
                </a:ext>
              </a:extLst>
            </p:cNvPr>
            <p:cNvCxnSpPr>
              <a:cxnSpLocks/>
            </p:cNvCxnSpPr>
            <p:nvPr/>
          </p:nvCxnSpPr>
          <p:spPr>
            <a:xfrm flipH="1">
              <a:off x="1935298" y="2629013"/>
              <a:ext cx="435201" cy="0"/>
            </a:xfrm>
            <a:prstGeom prst="line">
              <a:avLst/>
            </a:prstGeom>
            <a:ln w="28575">
              <a:solidFill>
                <a:srgbClr val="EF3078"/>
              </a:solidFill>
            </a:ln>
          </p:spPr>
          <p:style>
            <a:lnRef idx="1">
              <a:schemeClr val="accent1"/>
            </a:lnRef>
            <a:fillRef idx="0">
              <a:schemeClr val="accent1"/>
            </a:fillRef>
            <a:effectRef idx="0">
              <a:schemeClr val="accent1"/>
            </a:effectRef>
            <a:fontRef idx="minor">
              <a:schemeClr val="tx1"/>
            </a:fontRef>
          </p:style>
        </p:cxnSp>
      </p:grpSp>
      <p:grpSp>
        <p:nvGrpSpPr>
          <p:cNvPr id="72" name="Group 71">
            <a:extLst>
              <a:ext uri="{FF2B5EF4-FFF2-40B4-BE49-F238E27FC236}">
                <a16:creationId xmlns:a16="http://schemas.microsoft.com/office/drawing/2014/main" id="{C1224EE3-E2D5-C9A7-4FA3-83C9D1AF9BFB}"/>
              </a:ext>
            </a:extLst>
          </p:cNvPr>
          <p:cNvGrpSpPr/>
          <p:nvPr/>
        </p:nvGrpSpPr>
        <p:grpSpPr>
          <a:xfrm flipH="1" flipV="1">
            <a:off x="8284966" y="5251523"/>
            <a:ext cx="743262" cy="539365"/>
            <a:chOff x="1929808" y="3262589"/>
            <a:chExt cx="743262" cy="539365"/>
          </a:xfrm>
        </p:grpSpPr>
        <p:cxnSp>
          <p:nvCxnSpPr>
            <p:cNvPr id="73" name="Straight Connector 72">
              <a:extLst>
                <a:ext uri="{FF2B5EF4-FFF2-40B4-BE49-F238E27FC236}">
                  <a16:creationId xmlns:a16="http://schemas.microsoft.com/office/drawing/2014/main" id="{D30AA930-AF3F-C4A4-76EA-DE5E595141D0}"/>
                </a:ext>
              </a:extLst>
            </p:cNvPr>
            <p:cNvCxnSpPr>
              <a:cxnSpLocks/>
            </p:cNvCxnSpPr>
            <p:nvPr/>
          </p:nvCxnSpPr>
          <p:spPr>
            <a:xfrm flipH="1" flipV="1">
              <a:off x="2392240" y="3262589"/>
              <a:ext cx="280830" cy="539365"/>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DA952AF-4381-535A-FBF6-183DA874DC65}"/>
                </a:ext>
              </a:extLst>
            </p:cNvPr>
            <p:cNvCxnSpPr>
              <a:cxnSpLocks/>
            </p:cNvCxnSpPr>
            <p:nvPr/>
          </p:nvCxnSpPr>
          <p:spPr>
            <a:xfrm flipH="1">
              <a:off x="1929808" y="3264970"/>
              <a:ext cx="471956"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75" name="Group 74">
            <a:extLst>
              <a:ext uri="{FF2B5EF4-FFF2-40B4-BE49-F238E27FC236}">
                <a16:creationId xmlns:a16="http://schemas.microsoft.com/office/drawing/2014/main" id="{8D6C655B-D255-4C3A-1C4D-5400873790CB}"/>
              </a:ext>
            </a:extLst>
          </p:cNvPr>
          <p:cNvGrpSpPr/>
          <p:nvPr/>
        </p:nvGrpSpPr>
        <p:grpSpPr>
          <a:xfrm flipH="1">
            <a:off x="6965184" y="2609852"/>
            <a:ext cx="846110" cy="1297213"/>
            <a:chOff x="1983167" y="2950736"/>
            <a:chExt cx="452864" cy="694309"/>
          </a:xfrm>
        </p:grpSpPr>
        <p:cxnSp>
          <p:nvCxnSpPr>
            <p:cNvPr id="76" name="Straight Connector 75">
              <a:extLst>
                <a:ext uri="{FF2B5EF4-FFF2-40B4-BE49-F238E27FC236}">
                  <a16:creationId xmlns:a16="http://schemas.microsoft.com/office/drawing/2014/main" id="{05A20C34-C75B-BDCD-8AC9-17B630D172BC}"/>
                </a:ext>
              </a:extLst>
            </p:cNvPr>
            <p:cNvCxnSpPr>
              <a:cxnSpLocks/>
            </p:cNvCxnSpPr>
            <p:nvPr/>
          </p:nvCxnSpPr>
          <p:spPr>
            <a:xfrm flipH="1" flipV="1">
              <a:off x="2244671" y="2950736"/>
              <a:ext cx="191360" cy="694309"/>
            </a:xfrm>
            <a:prstGeom prst="line">
              <a:avLst/>
            </a:prstGeom>
            <a:ln w="28575">
              <a:solidFill>
                <a:srgbClr val="385723"/>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3677910A-421F-9305-F166-0C0875E4E58D}"/>
                </a:ext>
              </a:extLst>
            </p:cNvPr>
            <p:cNvCxnSpPr>
              <a:cxnSpLocks/>
            </p:cNvCxnSpPr>
            <p:nvPr/>
          </p:nvCxnSpPr>
          <p:spPr>
            <a:xfrm flipH="1">
              <a:off x="1983167" y="2952010"/>
              <a:ext cx="267874" cy="0"/>
            </a:xfrm>
            <a:prstGeom prst="line">
              <a:avLst/>
            </a:prstGeom>
            <a:ln w="28575">
              <a:solidFill>
                <a:srgbClr val="385723"/>
              </a:solidFill>
            </a:ln>
          </p:spPr>
          <p:style>
            <a:lnRef idx="1">
              <a:schemeClr val="accent1"/>
            </a:lnRef>
            <a:fillRef idx="0">
              <a:schemeClr val="accent1"/>
            </a:fillRef>
            <a:effectRef idx="0">
              <a:schemeClr val="accent1"/>
            </a:effectRef>
            <a:fontRef idx="minor">
              <a:schemeClr val="tx1"/>
            </a:fontRef>
          </p:style>
        </p:cxnSp>
      </p:grpSp>
      <p:grpSp>
        <p:nvGrpSpPr>
          <p:cNvPr id="78" name="Group 77">
            <a:extLst>
              <a:ext uri="{FF2B5EF4-FFF2-40B4-BE49-F238E27FC236}">
                <a16:creationId xmlns:a16="http://schemas.microsoft.com/office/drawing/2014/main" id="{79E18131-FF9F-1B02-146E-148D9FAC43E0}"/>
              </a:ext>
            </a:extLst>
          </p:cNvPr>
          <p:cNvGrpSpPr/>
          <p:nvPr/>
        </p:nvGrpSpPr>
        <p:grpSpPr>
          <a:xfrm>
            <a:off x="-89818" y="2287539"/>
            <a:ext cx="1979550" cy="1267458"/>
            <a:chOff x="-246817" y="2411599"/>
            <a:chExt cx="1979550" cy="1267458"/>
          </a:xfrm>
        </p:grpSpPr>
        <p:sp>
          <p:nvSpPr>
            <p:cNvPr id="79" name="TextBox 78">
              <a:extLst>
                <a:ext uri="{FF2B5EF4-FFF2-40B4-BE49-F238E27FC236}">
                  <a16:creationId xmlns:a16="http://schemas.microsoft.com/office/drawing/2014/main" id="{C5DE77D6-CB79-8B7D-277E-EAF0380E9700}"/>
                </a:ext>
              </a:extLst>
            </p:cNvPr>
            <p:cNvSpPr txBox="1"/>
            <p:nvPr/>
          </p:nvSpPr>
          <p:spPr>
            <a:xfrm>
              <a:off x="1007919" y="2411599"/>
              <a:ext cx="724812" cy="830997"/>
            </a:xfrm>
            <a:prstGeom prst="rect">
              <a:avLst/>
            </a:prstGeom>
            <a:noFill/>
          </p:spPr>
          <p:txBody>
            <a:bodyPr wrap="square" rtlCol="0">
              <a:spAutoFit/>
            </a:bodyPr>
            <a:lstStyle/>
            <a:p>
              <a:pPr algn="r"/>
              <a:r>
                <a:rPr lang="en-US" sz="2400" dirty="0">
                  <a:solidFill>
                    <a:srgbClr val="EF3078"/>
                  </a:solidFill>
                  <a:latin typeface="Tw Cen MT" panose="020B0602020104020603" pitchFamily="34" charset="0"/>
                </a:rPr>
                <a:t>01</a:t>
              </a:r>
            </a:p>
          </p:txBody>
        </p:sp>
        <p:sp>
          <p:nvSpPr>
            <p:cNvPr id="80" name="TextBox 79">
              <a:extLst>
                <a:ext uri="{FF2B5EF4-FFF2-40B4-BE49-F238E27FC236}">
                  <a16:creationId xmlns:a16="http://schemas.microsoft.com/office/drawing/2014/main" id="{BB462099-CEE5-244D-6360-4AADC545105F}"/>
                </a:ext>
              </a:extLst>
            </p:cNvPr>
            <p:cNvSpPr txBox="1"/>
            <p:nvPr/>
          </p:nvSpPr>
          <p:spPr>
            <a:xfrm>
              <a:off x="-246817" y="2730616"/>
              <a:ext cx="1979550" cy="400110"/>
            </a:xfrm>
            <a:prstGeom prst="rect">
              <a:avLst/>
            </a:prstGeom>
            <a:noFill/>
          </p:spPr>
          <p:txBody>
            <a:bodyPr wrap="square" rtlCol="0">
              <a:spAutoFit/>
            </a:bodyPr>
            <a:lstStyle/>
            <a:p>
              <a:pPr algn="r"/>
              <a:r>
                <a:rPr lang="en-US" sz="2000" b="1" dirty="0">
                  <a:solidFill>
                    <a:srgbClr val="EF3078"/>
                  </a:solidFill>
                  <a:latin typeface="Tw Cen MT" panose="020B0602020104020603" pitchFamily="34" charset="0"/>
                </a:rPr>
                <a:t>INTRODUCTION</a:t>
              </a:r>
            </a:p>
          </p:txBody>
        </p:sp>
        <p:sp>
          <p:nvSpPr>
            <p:cNvPr id="81" name="TextBox 80">
              <a:extLst>
                <a:ext uri="{FF2B5EF4-FFF2-40B4-BE49-F238E27FC236}">
                  <a16:creationId xmlns:a16="http://schemas.microsoft.com/office/drawing/2014/main" id="{6BE6E0DD-9178-AFD2-F256-4A7B125FBC17}"/>
                </a:ext>
              </a:extLst>
            </p:cNvPr>
            <p:cNvSpPr txBox="1"/>
            <p:nvPr/>
          </p:nvSpPr>
          <p:spPr>
            <a:xfrm>
              <a:off x="66260" y="3032726"/>
              <a:ext cx="1666472" cy="646331"/>
            </a:xfrm>
            <a:prstGeom prst="rect">
              <a:avLst/>
            </a:prstGeom>
            <a:noFill/>
          </p:spPr>
          <p:txBody>
            <a:bodyPr wrap="square" rtlCol="0">
              <a:spAutoFit/>
            </a:bodyPr>
            <a:lstStyle/>
            <a:p>
              <a:pPr algn="r"/>
              <a:r>
                <a:rPr lang="en-US" b="1" dirty="0">
                  <a:solidFill>
                    <a:srgbClr val="A6A6A6"/>
                  </a:solidFill>
                  <a:latin typeface="Tw Cen MT" panose="020B0602020104020603" pitchFamily="34" charset="0"/>
                </a:rPr>
                <a:t>WHAT IS TEXT PROCESSING?</a:t>
              </a:r>
            </a:p>
          </p:txBody>
        </p:sp>
      </p:grpSp>
      <p:grpSp>
        <p:nvGrpSpPr>
          <p:cNvPr id="82" name="Group 81">
            <a:extLst>
              <a:ext uri="{FF2B5EF4-FFF2-40B4-BE49-F238E27FC236}">
                <a16:creationId xmlns:a16="http://schemas.microsoft.com/office/drawing/2014/main" id="{A8DE0A7F-EA40-2C8C-95B0-0BA8C63A01AE}"/>
              </a:ext>
            </a:extLst>
          </p:cNvPr>
          <p:cNvGrpSpPr/>
          <p:nvPr/>
        </p:nvGrpSpPr>
        <p:grpSpPr>
          <a:xfrm>
            <a:off x="340661" y="5173841"/>
            <a:ext cx="2705164" cy="990459"/>
            <a:chOff x="123236" y="5072730"/>
            <a:chExt cx="2705164" cy="990459"/>
          </a:xfrm>
        </p:grpSpPr>
        <p:sp>
          <p:nvSpPr>
            <p:cNvPr id="83" name="TextBox 82">
              <a:extLst>
                <a:ext uri="{FF2B5EF4-FFF2-40B4-BE49-F238E27FC236}">
                  <a16:creationId xmlns:a16="http://schemas.microsoft.com/office/drawing/2014/main" id="{717C72E7-BDBE-1E72-D67A-6A2409E176ED}"/>
                </a:ext>
              </a:extLst>
            </p:cNvPr>
            <p:cNvSpPr txBox="1"/>
            <p:nvPr/>
          </p:nvSpPr>
          <p:spPr>
            <a:xfrm>
              <a:off x="2103586" y="5072730"/>
              <a:ext cx="724812" cy="461665"/>
            </a:xfrm>
            <a:prstGeom prst="rect">
              <a:avLst/>
            </a:prstGeom>
            <a:noFill/>
          </p:spPr>
          <p:txBody>
            <a:bodyPr wrap="square" rtlCol="0">
              <a:spAutoFit/>
            </a:bodyPr>
            <a:lstStyle/>
            <a:p>
              <a:pPr algn="r"/>
              <a:r>
                <a:rPr lang="en-US" sz="2400" dirty="0">
                  <a:solidFill>
                    <a:srgbClr val="EE9524"/>
                  </a:solidFill>
                  <a:latin typeface="Tw Cen MT" panose="020B0602020104020603" pitchFamily="34" charset="0"/>
                </a:rPr>
                <a:t>02</a:t>
              </a:r>
            </a:p>
          </p:txBody>
        </p:sp>
        <p:sp>
          <p:nvSpPr>
            <p:cNvPr id="84" name="TextBox 83">
              <a:extLst>
                <a:ext uri="{FF2B5EF4-FFF2-40B4-BE49-F238E27FC236}">
                  <a16:creationId xmlns:a16="http://schemas.microsoft.com/office/drawing/2014/main" id="{342BE3D5-1C63-AEB1-846D-E3DDD24CCF05}"/>
                </a:ext>
              </a:extLst>
            </p:cNvPr>
            <p:cNvSpPr txBox="1"/>
            <p:nvPr/>
          </p:nvSpPr>
          <p:spPr>
            <a:xfrm>
              <a:off x="123236" y="5391747"/>
              <a:ext cx="2705164" cy="40011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EE9524"/>
                  </a:solidFill>
                  <a:effectLst/>
                  <a:uLnTx/>
                  <a:uFillTx/>
                  <a:latin typeface="Tw Cen MT" panose="020B0602020104020603" pitchFamily="34" charset="0"/>
                  <a:ea typeface="+mn-ea"/>
                  <a:cs typeface="+mn-cs"/>
                </a:rPr>
                <a:t>METHODS AND TOOLS</a:t>
              </a:r>
            </a:p>
          </p:txBody>
        </p:sp>
        <p:sp>
          <p:nvSpPr>
            <p:cNvPr id="85" name="TextBox 84">
              <a:extLst>
                <a:ext uri="{FF2B5EF4-FFF2-40B4-BE49-F238E27FC236}">
                  <a16:creationId xmlns:a16="http://schemas.microsoft.com/office/drawing/2014/main" id="{F60C3C33-9FEC-9472-FB9C-16F4E79B1904}"/>
                </a:ext>
              </a:extLst>
            </p:cNvPr>
            <p:cNvSpPr txBox="1"/>
            <p:nvPr/>
          </p:nvSpPr>
          <p:spPr>
            <a:xfrm>
              <a:off x="947493" y="5693857"/>
              <a:ext cx="1880906" cy="369332"/>
            </a:xfrm>
            <a:prstGeom prst="rect">
              <a:avLst/>
            </a:prstGeom>
            <a:noFill/>
          </p:spPr>
          <p:txBody>
            <a:bodyPr wrap="square" rtlCol="0">
              <a:spAutoFit/>
            </a:bodyPr>
            <a:lstStyle/>
            <a:p>
              <a:pPr algn="r"/>
              <a:r>
                <a:rPr lang="en-US" b="1" dirty="0">
                  <a:solidFill>
                    <a:srgbClr val="A6A6A6"/>
                  </a:solidFill>
                  <a:latin typeface="Tw Cen MT" panose="020B0602020104020603" pitchFamily="34" charset="0"/>
                </a:rPr>
                <a:t>HOW IT WORKS?</a:t>
              </a:r>
            </a:p>
          </p:txBody>
        </p:sp>
      </p:grpSp>
      <p:grpSp>
        <p:nvGrpSpPr>
          <p:cNvPr id="86" name="Group 85">
            <a:extLst>
              <a:ext uri="{FF2B5EF4-FFF2-40B4-BE49-F238E27FC236}">
                <a16:creationId xmlns:a16="http://schemas.microsoft.com/office/drawing/2014/main" id="{D27B3C3F-7D2D-4AC6-F1DB-0E2D7F287EB0}"/>
              </a:ext>
            </a:extLst>
          </p:cNvPr>
          <p:cNvGrpSpPr/>
          <p:nvPr/>
        </p:nvGrpSpPr>
        <p:grpSpPr>
          <a:xfrm>
            <a:off x="340660" y="1552263"/>
            <a:ext cx="4092042" cy="990459"/>
            <a:chOff x="340660" y="1552263"/>
            <a:chExt cx="4092042" cy="990459"/>
          </a:xfrm>
        </p:grpSpPr>
        <p:sp>
          <p:nvSpPr>
            <p:cNvPr id="87" name="TextBox 86">
              <a:extLst>
                <a:ext uri="{FF2B5EF4-FFF2-40B4-BE49-F238E27FC236}">
                  <a16:creationId xmlns:a16="http://schemas.microsoft.com/office/drawing/2014/main" id="{FDCB02DE-6D33-3C3C-E2A1-D9B38B8D99D9}"/>
                </a:ext>
              </a:extLst>
            </p:cNvPr>
            <p:cNvSpPr txBox="1"/>
            <p:nvPr/>
          </p:nvSpPr>
          <p:spPr>
            <a:xfrm>
              <a:off x="3707888" y="1552263"/>
              <a:ext cx="724812" cy="461665"/>
            </a:xfrm>
            <a:prstGeom prst="rect">
              <a:avLst/>
            </a:prstGeom>
            <a:noFill/>
          </p:spPr>
          <p:txBody>
            <a:bodyPr wrap="square" rtlCol="0">
              <a:spAutoFit/>
            </a:bodyPr>
            <a:lstStyle/>
            <a:p>
              <a:pPr algn="r"/>
              <a:r>
                <a:rPr lang="en-US" sz="2400" dirty="0">
                  <a:solidFill>
                    <a:srgbClr val="03A1A4"/>
                  </a:solidFill>
                  <a:latin typeface="Tw Cen MT" panose="020B0602020104020603" pitchFamily="34" charset="0"/>
                </a:rPr>
                <a:t>03</a:t>
              </a:r>
            </a:p>
          </p:txBody>
        </p:sp>
        <p:sp>
          <p:nvSpPr>
            <p:cNvPr id="88" name="TextBox 87">
              <a:extLst>
                <a:ext uri="{FF2B5EF4-FFF2-40B4-BE49-F238E27FC236}">
                  <a16:creationId xmlns:a16="http://schemas.microsoft.com/office/drawing/2014/main" id="{C4AF8734-EC59-0A66-68C2-21D2E3DE7311}"/>
                </a:ext>
              </a:extLst>
            </p:cNvPr>
            <p:cNvSpPr txBox="1"/>
            <p:nvPr/>
          </p:nvSpPr>
          <p:spPr>
            <a:xfrm>
              <a:off x="340660" y="1871280"/>
              <a:ext cx="4092042" cy="400110"/>
            </a:xfrm>
            <a:prstGeom prst="rect">
              <a:avLst/>
            </a:prstGeom>
            <a:noFill/>
          </p:spPr>
          <p:txBody>
            <a:bodyPr wrap="square" rtlCol="0">
              <a:spAutoFit/>
            </a:bodyPr>
            <a:lstStyle/>
            <a:p>
              <a:pPr algn="r"/>
              <a:r>
                <a:rPr lang="en-US" sz="2000" b="1" dirty="0">
                  <a:solidFill>
                    <a:srgbClr val="03A1A4"/>
                  </a:solidFill>
                  <a:latin typeface="Tw Cen MT" panose="020B0602020104020603" pitchFamily="34" charset="0"/>
                </a:rPr>
                <a:t>OPPORTUNITIES AND CHALLENGES</a:t>
              </a:r>
            </a:p>
          </p:txBody>
        </p:sp>
        <p:sp>
          <p:nvSpPr>
            <p:cNvPr id="89" name="TextBox 88">
              <a:extLst>
                <a:ext uri="{FF2B5EF4-FFF2-40B4-BE49-F238E27FC236}">
                  <a16:creationId xmlns:a16="http://schemas.microsoft.com/office/drawing/2014/main" id="{E6DABD2D-218C-DDDE-32B0-8E73EF45EDEE}"/>
                </a:ext>
              </a:extLst>
            </p:cNvPr>
            <p:cNvSpPr txBox="1"/>
            <p:nvPr/>
          </p:nvSpPr>
          <p:spPr>
            <a:xfrm>
              <a:off x="2125648" y="2173390"/>
              <a:ext cx="2307053" cy="369332"/>
            </a:xfrm>
            <a:prstGeom prst="rect">
              <a:avLst/>
            </a:prstGeom>
            <a:noFill/>
          </p:spPr>
          <p:txBody>
            <a:bodyPr wrap="square" rtlCol="0">
              <a:spAutoFit/>
            </a:bodyPr>
            <a:lstStyle/>
            <a:p>
              <a:pPr algn="r"/>
              <a:r>
                <a:rPr lang="en-US" b="1" dirty="0">
                  <a:solidFill>
                    <a:srgbClr val="A6A6A6"/>
                  </a:solidFill>
                  <a:latin typeface="Tw Cen MT" panose="020B0602020104020603" pitchFamily="34" charset="0"/>
                </a:rPr>
                <a:t>WHAT WILL WE FACE</a:t>
              </a:r>
              <a:r>
                <a:rPr lang="en-US" dirty="0">
                  <a:solidFill>
                    <a:srgbClr val="A6A6A6"/>
                  </a:solidFill>
                  <a:latin typeface="Tw Cen MT" panose="020B0602020104020603" pitchFamily="34" charset="0"/>
                </a:rPr>
                <a:t>?</a:t>
              </a:r>
            </a:p>
          </p:txBody>
        </p:sp>
      </p:grpSp>
      <p:grpSp>
        <p:nvGrpSpPr>
          <p:cNvPr id="90" name="Group 89">
            <a:extLst>
              <a:ext uri="{FF2B5EF4-FFF2-40B4-BE49-F238E27FC236}">
                <a16:creationId xmlns:a16="http://schemas.microsoft.com/office/drawing/2014/main" id="{66A19C91-8BC5-4750-F9DD-0A7BB41CDFCC}"/>
              </a:ext>
            </a:extLst>
          </p:cNvPr>
          <p:cNvGrpSpPr/>
          <p:nvPr/>
        </p:nvGrpSpPr>
        <p:grpSpPr>
          <a:xfrm>
            <a:off x="10251281" y="1762759"/>
            <a:ext cx="1675959" cy="1544457"/>
            <a:chOff x="10405055" y="2198594"/>
            <a:chExt cx="1675959" cy="1544457"/>
          </a:xfrm>
        </p:grpSpPr>
        <p:sp>
          <p:nvSpPr>
            <p:cNvPr id="91" name="TextBox 90">
              <a:extLst>
                <a:ext uri="{FF2B5EF4-FFF2-40B4-BE49-F238E27FC236}">
                  <a16:creationId xmlns:a16="http://schemas.microsoft.com/office/drawing/2014/main" id="{CE86E30A-F79D-2D9A-0C65-689F9A8CDB25}"/>
                </a:ext>
              </a:extLst>
            </p:cNvPr>
            <p:cNvSpPr txBox="1"/>
            <p:nvPr/>
          </p:nvSpPr>
          <p:spPr>
            <a:xfrm>
              <a:off x="10405055" y="2198594"/>
              <a:ext cx="724812" cy="461665"/>
            </a:xfrm>
            <a:prstGeom prst="rect">
              <a:avLst/>
            </a:prstGeom>
            <a:noFill/>
          </p:spPr>
          <p:txBody>
            <a:bodyPr wrap="square" rtlCol="0">
              <a:spAutoFit/>
            </a:bodyPr>
            <a:lstStyle/>
            <a:p>
              <a:r>
                <a:rPr lang="en-US" sz="2400" dirty="0">
                  <a:solidFill>
                    <a:srgbClr val="EF3078"/>
                  </a:solidFill>
                  <a:latin typeface="Tw Cen MT" panose="020B0602020104020603" pitchFamily="34" charset="0"/>
                </a:rPr>
                <a:t>06</a:t>
              </a:r>
            </a:p>
          </p:txBody>
        </p:sp>
        <p:sp>
          <p:nvSpPr>
            <p:cNvPr id="92" name="TextBox 91">
              <a:extLst>
                <a:ext uri="{FF2B5EF4-FFF2-40B4-BE49-F238E27FC236}">
                  <a16:creationId xmlns:a16="http://schemas.microsoft.com/office/drawing/2014/main" id="{6A3D4529-2FC1-6123-EEC9-9BFD17B76FDC}"/>
                </a:ext>
              </a:extLst>
            </p:cNvPr>
            <p:cNvSpPr txBox="1"/>
            <p:nvPr/>
          </p:nvSpPr>
          <p:spPr>
            <a:xfrm>
              <a:off x="10411005" y="2518364"/>
              <a:ext cx="1670009" cy="400110"/>
            </a:xfrm>
            <a:prstGeom prst="rect">
              <a:avLst/>
            </a:prstGeom>
            <a:noFill/>
          </p:spPr>
          <p:txBody>
            <a:bodyPr wrap="square" rtlCol="0">
              <a:spAutoFit/>
            </a:bodyPr>
            <a:lstStyle/>
            <a:p>
              <a:r>
                <a:rPr lang="en-US" sz="2000" b="1" dirty="0">
                  <a:solidFill>
                    <a:srgbClr val="EF3078"/>
                  </a:solidFill>
                  <a:latin typeface="Tw Cen MT" panose="020B0602020104020603" pitchFamily="34" charset="0"/>
                </a:rPr>
                <a:t>CONCLUSION</a:t>
              </a:r>
            </a:p>
          </p:txBody>
        </p:sp>
        <p:sp>
          <p:nvSpPr>
            <p:cNvPr id="93" name="TextBox 92">
              <a:extLst>
                <a:ext uri="{FF2B5EF4-FFF2-40B4-BE49-F238E27FC236}">
                  <a16:creationId xmlns:a16="http://schemas.microsoft.com/office/drawing/2014/main" id="{DC972DAE-DA3B-6C59-3C48-FC6ED7DE636C}"/>
                </a:ext>
              </a:extLst>
            </p:cNvPr>
            <p:cNvSpPr txBox="1"/>
            <p:nvPr/>
          </p:nvSpPr>
          <p:spPr>
            <a:xfrm>
              <a:off x="10405055" y="2819721"/>
              <a:ext cx="1666472" cy="923330"/>
            </a:xfrm>
            <a:prstGeom prst="rect">
              <a:avLst/>
            </a:prstGeom>
            <a:noFill/>
          </p:spPr>
          <p:txBody>
            <a:bodyPr wrap="square" rtlCol="0">
              <a:spAutoFit/>
            </a:bodyPr>
            <a:lstStyle/>
            <a:p>
              <a:r>
                <a:rPr lang="en-US" b="1" dirty="0">
                  <a:solidFill>
                    <a:srgbClr val="A6A6A6"/>
                  </a:solidFill>
                  <a:latin typeface="Tw Cen MT" panose="020B0602020104020603" pitchFamily="34" charset="0"/>
                </a:rPr>
                <a:t>WHAT WE HAVE REACHED!</a:t>
              </a:r>
            </a:p>
          </p:txBody>
        </p:sp>
      </p:grpSp>
      <p:grpSp>
        <p:nvGrpSpPr>
          <p:cNvPr id="94" name="Group 93">
            <a:extLst>
              <a:ext uri="{FF2B5EF4-FFF2-40B4-BE49-F238E27FC236}">
                <a16:creationId xmlns:a16="http://schemas.microsoft.com/office/drawing/2014/main" id="{AE93C979-7EE6-B661-1664-F5FDBCBE3B29}"/>
              </a:ext>
            </a:extLst>
          </p:cNvPr>
          <p:cNvGrpSpPr/>
          <p:nvPr/>
        </p:nvGrpSpPr>
        <p:grpSpPr>
          <a:xfrm>
            <a:off x="9035370" y="5259239"/>
            <a:ext cx="2161547" cy="1267458"/>
            <a:chOff x="9146175" y="5273815"/>
            <a:chExt cx="2161547" cy="1267458"/>
          </a:xfrm>
        </p:grpSpPr>
        <p:sp>
          <p:nvSpPr>
            <p:cNvPr id="95" name="TextBox 94">
              <a:extLst>
                <a:ext uri="{FF2B5EF4-FFF2-40B4-BE49-F238E27FC236}">
                  <a16:creationId xmlns:a16="http://schemas.microsoft.com/office/drawing/2014/main" id="{5563E1A9-5F06-354B-D508-FBA2549CDF48}"/>
                </a:ext>
              </a:extLst>
            </p:cNvPr>
            <p:cNvSpPr txBox="1"/>
            <p:nvPr/>
          </p:nvSpPr>
          <p:spPr>
            <a:xfrm>
              <a:off x="9146176" y="5273815"/>
              <a:ext cx="724812" cy="461665"/>
            </a:xfrm>
            <a:prstGeom prst="rect">
              <a:avLst/>
            </a:prstGeom>
            <a:noFill/>
          </p:spPr>
          <p:txBody>
            <a:bodyPr wrap="square" rtlCol="0">
              <a:spAutoFit/>
            </a:bodyPr>
            <a:lstStyle/>
            <a:p>
              <a:r>
                <a:rPr lang="en-US" sz="2400" dirty="0">
                  <a:solidFill>
                    <a:srgbClr val="00B0F0"/>
                  </a:solidFill>
                  <a:latin typeface="Tw Cen MT" panose="020B0602020104020603" pitchFamily="34" charset="0"/>
                </a:rPr>
                <a:t>05</a:t>
              </a:r>
            </a:p>
          </p:txBody>
        </p:sp>
        <p:sp>
          <p:nvSpPr>
            <p:cNvPr id="96" name="TextBox 95">
              <a:extLst>
                <a:ext uri="{FF2B5EF4-FFF2-40B4-BE49-F238E27FC236}">
                  <a16:creationId xmlns:a16="http://schemas.microsoft.com/office/drawing/2014/main" id="{EAA9ADB7-4906-CDB0-49E0-945B919B7BBE}"/>
                </a:ext>
              </a:extLst>
            </p:cNvPr>
            <p:cNvSpPr txBox="1"/>
            <p:nvPr/>
          </p:nvSpPr>
          <p:spPr>
            <a:xfrm>
              <a:off x="9152127" y="5593585"/>
              <a:ext cx="1528066" cy="400110"/>
            </a:xfrm>
            <a:prstGeom prst="rect">
              <a:avLst/>
            </a:prstGeom>
            <a:noFill/>
          </p:spPr>
          <p:txBody>
            <a:bodyPr wrap="square" rtlCol="0">
              <a:spAutoFit/>
            </a:bodyPr>
            <a:lstStyle/>
            <a:p>
              <a:r>
                <a:rPr lang="en-US" sz="2000" b="1" dirty="0">
                  <a:solidFill>
                    <a:srgbClr val="00B0F0"/>
                  </a:solidFill>
                  <a:latin typeface="Tw Cen MT" panose="020B0602020104020603" pitchFamily="34" charset="0"/>
                </a:rPr>
                <a:t>DISCUSSION</a:t>
              </a:r>
            </a:p>
          </p:txBody>
        </p:sp>
        <p:sp>
          <p:nvSpPr>
            <p:cNvPr id="97" name="TextBox 96">
              <a:extLst>
                <a:ext uri="{FF2B5EF4-FFF2-40B4-BE49-F238E27FC236}">
                  <a16:creationId xmlns:a16="http://schemas.microsoft.com/office/drawing/2014/main" id="{2E2C6429-9B57-537F-5180-9BDD561A972F}"/>
                </a:ext>
              </a:extLst>
            </p:cNvPr>
            <p:cNvSpPr txBox="1"/>
            <p:nvPr/>
          </p:nvSpPr>
          <p:spPr>
            <a:xfrm>
              <a:off x="9146175" y="5894942"/>
              <a:ext cx="2161547" cy="646331"/>
            </a:xfrm>
            <a:prstGeom prst="rect">
              <a:avLst/>
            </a:prstGeom>
            <a:noFill/>
          </p:spPr>
          <p:txBody>
            <a:bodyPr wrap="square" rtlCol="0">
              <a:spAutoFit/>
            </a:bodyPr>
            <a:lstStyle/>
            <a:p>
              <a:r>
                <a:rPr lang="en-US" b="1" dirty="0">
                  <a:solidFill>
                    <a:srgbClr val="A6A6A6"/>
                  </a:solidFill>
                  <a:latin typeface="Tw Cen MT" panose="020B0602020104020603" pitchFamily="34" charset="0"/>
                </a:rPr>
                <a:t>EXAMINATION AND CONSIDERATION</a:t>
              </a:r>
            </a:p>
          </p:txBody>
        </p:sp>
      </p:grpSp>
      <p:grpSp>
        <p:nvGrpSpPr>
          <p:cNvPr id="98" name="Group 97">
            <a:extLst>
              <a:ext uri="{FF2B5EF4-FFF2-40B4-BE49-F238E27FC236}">
                <a16:creationId xmlns:a16="http://schemas.microsoft.com/office/drawing/2014/main" id="{BC2EC8CF-6740-828A-D937-6FBD9CB043BB}"/>
              </a:ext>
            </a:extLst>
          </p:cNvPr>
          <p:cNvGrpSpPr/>
          <p:nvPr/>
        </p:nvGrpSpPr>
        <p:grpSpPr>
          <a:xfrm>
            <a:off x="7840984" y="2085925"/>
            <a:ext cx="1894474" cy="1267458"/>
            <a:chOff x="7840984" y="2085925"/>
            <a:chExt cx="1894474" cy="1267458"/>
          </a:xfrm>
        </p:grpSpPr>
        <p:sp>
          <p:nvSpPr>
            <p:cNvPr id="99" name="TextBox 98">
              <a:extLst>
                <a:ext uri="{FF2B5EF4-FFF2-40B4-BE49-F238E27FC236}">
                  <a16:creationId xmlns:a16="http://schemas.microsoft.com/office/drawing/2014/main" id="{85C49A06-722A-DEC9-4431-9B904924F935}"/>
                </a:ext>
              </a:extLst>
            </p:cNvPr>
            <p:cNvSpPr txBox="1"/>
            <p:nvPr/>
          </p:nvSpPr>
          <p:spPr>
            <a:xfrm>
              <a:off x="7840984" y="2085925"/>
              <a:ext cx="724812" cy="461665"/>
            </a:xfrm>
            <a:prstGeom prst="rect">
              <a:avLst/>
            </a:prstGeom>
            <a:noFill/>
          </p:spPr>
          <p:txBody>
            <a:bodyPr wrap="square" rtlCol="0">
              <a:spAutoFit/>
            </a:bodyPr>
            <a:lstStyle/>
            <a:p>
              <a:r>
                <a:rPr lang="en-US" sz="2400" dirty="0">
                  <a:solidFill>
                    <a:srgbClr val="385723"/>
                  </a:solidFill>
                  <a:latin typeface="Tw Cen MT" panose="020B0602020104020603" pitchFamily="34" charset="0"/>
                </a:rPr>
                <a:t>04</a:t>
              </a:r>
            </a:p>
          </p:txBody>
        </p:sp>
        <p:sp>
          <p:nvSpPr>
            <p:cNvPr id="100" name="TextBox 99">
              <a:extLst>
                <a:ext uri="{FF2B5EF4-FFF2-40B4-BE49-F238E27FC236}">
                  <a16:creationId xmlns:a16="http://schemas.microsoft.com/office/drawing/2014/main" id="{F15DEF3E-FF94-CB57-8AE4-38D8DCA6C09B}"/>
                </a:ext>
              </a:extLst>
            </p:cNvPr>
            <p:cNvSpPr txBox="1"/>
            <p:nvPr/>
          </p:nvSpPr>
          <p:spPr>
            <a:xfrm>
              <a:off x="7846934" y="2405695"/>
              <a:ext cx="1888524" cy="400110"/>
            </a:xfrm>
            <a:prstGeom prst="rect">
              <a:avLst/>
            </a:prstGeom>
            <a:noFill/>
          </p:spPr>
          <p:txBody>
            <a:bodyPr wrap="square" rtlCol="0">
              <a:spAutoFit/>
            </a:bodyPr>
            <a:lstStyle/>
            <a:p>
              <a:r>
                <a:rPr lang="en-US" sz="2000" b="1" dirty="0">
                  <a:solidFill>
                    <a:srgbClr val="385723"/>
                  </a:solidFill>
                  <a:latin typeface="Tw Cen MT" panose="020B0602020104020603" pitchFamily="34" charset="0"/>
                </a:rPr>
                <a:t>APPLICATIONS</a:t>
              </a:r>
            </a:p>
          </p:txBody>
        </p:sp>
        <p:sp>
          <p:nvSpPr>
            <p:cNvPr id="101" name="TextBox 100">
              <a:extLst>
                <a:ext uri="{FF2B5EF4-FFF2-40B4-BE49-F238E27FC236}">
                  <a16:creationId xmlns:a16="http://schemas.microsoft.com/office/drawing/2014/main" id="{7DF412E0-8504-3CE5-1A93-D97088BAAF85}"/>
                </a:ext>
              </a:extLst>
            </p:cNvPr>
            <p:cNvSpPr txBox="1"/>
            <p:nvPr/>
          </p:nvSpPr>
          <p:spPr>
            <a:xfrm>
              <a:off x="7840984" y="2707052"/>
              <a:ext cx="1666472" cy="646331"/>
            </a:xfrm>
            <a:prstGeom prst="rect">
              <a:avLst/>
            </a:prstGeom>
            <a:noFill/>
          </p:spPr>
          <p:txBody>
            <a:bodyPr wrap="square" rtlCol="0">
              <a:spAutoFit/>
            </a:bodyPr>
            <a:lstStyle/>
            <a:p>
              <a:r>
                <a:rPr lang="en-US" b="1" dirty="0">
                  <a:solidFill>
                    <a:srgbClr val="A6A6A6"/>
                  </a:solidFill>
                  <a:latin typeface="Tw Cen MT" panose="020B0602020104020603" pitchFamily="34" charset="0"/>
                </a:rPr>
                <a:t>USEES AND PURPOSES.</a:t>
              </a:r>
            </a:p>
          </p:txBody>
        </p:sp>
      </p:grpSp>
      <p:pic>
        <p:nvPicPr>
          <p:cNvPr id="102" name="Graphic 101" descr="Document">
            <a:extLst>
              <a:ext uri="{FF2B5EF4-FFF2-40B4-BE49-F238E27FC236}">
                <a16:creationId xmlns:a16="http://schemas.microsoft.com/office/drawing/2014/main" id="{1E17CA9E-BBDD-AE4C-C2DF-CB59FF58A0A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443053" y="3636688"/>
            <a:ext cx="517330" cy="517330"/>
          </a:xfrm>
          <a:prstGeom prst="rect">
            <a:avLst/>
          </a:prstGeom>
        </p:spPr>
      </p:pic>
      <p:pic>
        <p:nvPicPr>
          <p:cNvPr id="103" name="Graphic 102" descr="Head with gears">
            <a:extLst>
              <a:ext uri="{FF2B5EF4-FFF2-40B4-BE49-F238E27FC236}">
                <a16:creationId xmlns:a16="http://schemas.microsoft.com/office/drawing/2014/main" id="{19C166A9-7D43-6ABC-3BF7-C322C2C07C4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407589" y="3794322"/>
            <a:ext cx="914400" cy="914400"/>
          </a:xfrm>
          <a:prstGeom prst="rect">
            <a:avLst/>
          </a:prstGeom>
        </p:spPr>
      </p:pic>
      <p:pic>
        <p:nvPicPr>
          <p:cNvPr id="104" name="Graphic 103" descr="Lightbulb">
            <a:extLst>
              <a:ext uri="{FF2B5EF4-FFF2-40B4-BE49-F238E27FC236}">
                <a16:creationId xmlns:a16="http://schemas.microsoft.com/office/drawing/2014/main" id="{E3F78B83-B43D-1436-DE39-3AF877573D5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962725" y="3082719"/>
            <a:ext cx="1017494" cy="1017494"/>
          </a:xfrm>
          <a:prstGeom prst="rect">
            <a:avLst/>
          </a:prstGeom>
        </p:spPr>
      </p:pic>
      <p:pic>
        <p:nvPicPr>
          <p:cNvPr id="105" name="Graphic 104" descr="Target Audience">
            <a:extLst>
              <a:ext uri="{FF2B5EF4-FFF2-40B4-BE49-F238E27FC236}">
                <a16:creationId xmlns:a16="http://schemas.microsoft.com/office/drawing/2014/main" id="{D159E3E1-94C8-1D3C-D2CB-8A74B4D8D0B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617294" y="3846726"/>
            <a:ext cx="766312" cy="766312"/>
          </a:xfrm>
          <a:prstGeom prst="rect">
            <a:avLst/>
          </a:prstGeom>
        </p:spPr>
      </p:pic>
      <p:pic>
        <p:nvPicPr>
          <p:cNvPr id="106" name="Graphic 105" descr="Meeting">
            <a:extLst>
              <a:ext uri="{FF2B5EF4-FFF2-40B4-BE49-F238E27FC236}">
                <a16:creationId xmlns:a16="http://schemas.microsoft.com/office/drawing/2014/main" id="{B8AF9477-CE15-3852-8C4D-B46ADD76BA1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862206" y="4032381"/>
            <a:ext cx="977464" cy="977464"/>
          </a:xfrm>
          <a:prstGeom prst="rect">
            <a:avLst/>
          </a:prstGeom>
        </p:spPr>
      </p:pic>
      <p:pic>
        <p:nvPicPr>
          <p:cNvPr id="107" name="Graphic 106" descr="Bullseye">
            <a:extLst>
              <a:ext uri="{FF2B5EF4-FFF2-40B4-BE49-F238E27FC236}">
                <a16:creationId xmlns:a16="http://schemas.microsoft.com/office/drawing/2014/main" id="{B796C8D8-715C-56EC-6BA4-968A915CDDE1}"/>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9128795" y="3484150"/>
            <a:ext cx="800582" cy="800582"/>
          </a:xfrm>
          <a:prstGeom prst="rect">
            <a:avLst/>
          </a:prstGeom>
        </p:spPr>
      </p:pic>
    </p:spTree>
    <p:extLst>
      <p:ext uri="{BB962C8B-B14F-4D97-AF65-F5344CB8AC3E}">
        <p14:creationId xmlns:p14="http://schemas.microsoft.com/office/powerpoint/2010/main" val="2138900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p:cTn id="7" dur="500" fill="hold"/>
                                        <p:tgtEl>
                                          <p:spTgt spid="54"/>
                                        </p:tgtEl>
                                        <p:attrNameLst>
                                          <p:attrName>ppt_w</p:attrName>
                                        </p:attrNameLst>
                                      </p:cBhvr>
                                      <p:tavLst>
                                        <p:tav tm="0">
                                          <p:val>
                                            <p:fltVal val="0"/>
                                          </p:val>
                                        </p:tav>
                                        <p:tav tm="100000">
                                          <p:val>
                                            <p:strVal val="#ppt_w"/>
                                          </p:val>
                                        </p:tav>
                                      </p:tavLst>
                                    </p:anim>
                                    <p:anim calcmode="lin" valueType="num">
                                      <p:cBhvr>
                                        <p:cTn id="8" dur="500" fill="hold"/>
                                        <p:tgtEl>
                                          <p:spTgt spid="54"/>
                                        </p:tgtEl>
                                        <p:attrNameLst>
                                          <p:attrName>ppt_h</p:attrName>
                                        </p:attrNameLst>
                                      </p:cBhvr>
                                      <p:tavLst>
                                        <p:tav tm="0">
                                          <p:val>
                                            <p:fltVal val="0"/>
                                          </p:val>
                                        </p:tav>
                                        <p:tav tm="100000">
                                          <p:val>
                                            <p:strVal val="#ppt_h"/>
                                          </p:val>
                                        </p:tav>
                                      </p:tavLst>
                                    </p:anim>
                                    <p:animEffect transition="in" filter="fade">
                                      <p:cBhvr>
                                        <p:cTn id="9" dur="500"/>
                                        <p:tgtEl>
                                          <p:spTgt spid="54"/>
                                        </p:tgtEl>
                                      </p:cBhvr>
                                    </p:animEffect>
                                  </p:childTnLst>
                                </p:cTn>
                              </p:par>
                            </p:childTnLst>
                          </p:cTn>
                        </p:par>
                        <p:par>
                          <p:cTn id="10" fill="hold">
                            <p:stCondLst>
                              <p:cond delay="500"/>
                            </p:stCondLst>
                            <p:childTnLst>
                              <p:par>
                                <p:cTn id="11" presetID="22" presetClass="entr" presetSubtype="2" fill="hold" nodeType="afterEffect">
                                  <p:stCondLst>
                                    <p:cond delay="100"/>
                                  </p:stCondLst>
                                  <p:childTnLst>
                                    <p:set>
                                      <p:cBhvr>
                                        <p:cTn id="12" dur="1" fill="hold">
                                          <p:stCondLst>
                                            <p:cond delay="0"/>
                                          </p:stCondLst>
                                        </p:cTn>
                                        <p:tgtEl>
                                          <p:spTgt spid="60"/>
                                        </p:tgtEl>
                                        <p:attrNameLst>
                                          <p:attrName>style.visibility</p:attrName>
                                        </p:attrNameLst>
                                      </p:cBhvr>
                                      <p:to>
                                        <p:strVal val="visible"/>
                                      </p:to>
                                    </p:set>
                                    <p:animEffect transition="in" filter="wipe(right)">
                                      <p:cBhvr>
                                        <p:cTn id="13" dur="500"/>
                                        <p:tgtEl>
                                          <p:spTgt spid="60"/>
                                        </p:tgtEl>
                                      </p:cBhvr>
                                    </p:animEffect>
                                  </p:childTnLst>
                                </p:cTn>
                              </p:par>
                            </p:childTnLst>
                          </p:cTn>
                        </p:par>
                        <p:par>
                          <p:cTn id="14" fill="hold">
                            <p:stCondLst>
                              <p:cond delay="1100"/>
                            </p:stCondLst>
                            <p:childTnLst>
                              <p:par>
                                <p:cTn id="15" presetID="53" presetClass="entr" presetSubtype="16" fill="hold" nodeType="afterEffect">
                                  <p:stCondLst>
                                    <p:cond delay="100"/>
                                  </p:stCondLst>
                                  <p:childTnLst>
                                    <p:set>
                                      <p:cBhvr>
                                        <p:cTn id="16" dur="1" fill="hold">
                                          <p:stCondLst>
                                            <p:cond delay="0"/>
                                          </p:stCondLst>
                                        </p:cTn>
                                        <p:tgtEl>
                                          <p:spTgt spid="78"/>
                                        </p:tgtEl>
                                        <p:attrNameLst>
                                          <p:attrName>style.visibility</p:attrName>
                                        </p:attrNameLst>
                                      </p:cBhvr>
                                      <p:to>
                                        <p:strVal val="visible"/>
                                      </p:to>
                                    </p:set>
                                    <p:anim calcmode="lin" valueType="num">
                                      <p:cBhvr>
                                        <p:cTn id="17" dur="500" fill="hold"/>
                                        <p:tgtEl>
                                          <p:spTgt spid="78"/>
                                        </p:tgtEl>
                                        <p:attrNameLst>
                                          <p:attrName>ppt_w</p:attrName>
                                        </p:attrNameLst>
                                      </p:cBhvr>
                                      <p:tavLst>
                                        <p:tav tm="0">
                                          <p:val>
                                            <p:fltVal val="0"/>
                                          </p:val>
                                        </p:tav>
                                        <p:tav tm="100000">
                                          <p:val>
                                            <p:strVal val="#ppt_w"/>
                                          </p:val>
                                        </p:tav>
                                      </p:tavLst>
                                    </p:anim>
                                    <p:anim calcmode="lin" valueType="num">
                                      <p:cBhvr>
                                        <p:cTn id="18" dur="500" fill="hold"/>
                                        <p:tgtEl>
                                          <p:spTgt spid="78"/>
                                        </p:tgtEl>
                                        <p:attrNameLst>
                                          <p:attrName>ppt_h</p:attrName>
                                        </p:attrNameLst>
                                      </p:cBhvr>
                                      <p:tavLst>
                                        <p:tav tm="0">
                                          <p:val>
                                            <p:fltVal val="0"/>
                                          </p:val>
                                        </p:tav>
                                        <p:tav tm="100000">
                                          <p:val>
                                            <p:strVal val="#ppt_h"/>
                                          </p:val>
                                        </p:tav>
                                      </p:tavLst>
                                    </p:anim>
                                    <p:animEffect transition="in" filter="fade">
                                      <p:cBhvr>
                                        <p:cTn id="19" dur="500"/>
                                        <p:tgtEl>
                                          <p:spTgt spid="78"/>
                                        </p:tgtEl>
                                      </p:cBhvr>
                                    </p:animEffect>
                                  </p:childTnLst>
                                </p:cTn>
                              </p:par>
                            </p:childTnLst>
                          </p:cTn>
                        </p:par>
                        <p:par>
                          <p:cTn id="20" fill="hold">
                            <p:stCondLst>
                              <p:cond delay="1700"/>
                            </p:stCondLst>
                            <p:childTnLst>
                              <p:par>
                                <p:cTn id="21" presetID="53" presetClass="entr" presetSubtype="16" fill="hold" grpId="0" nodeType="afterEffect">
                                  <p:stCondLst>
                                    <p:cond delay="100"/>
                                  </p:stCondLst>
                                  <p:childTnLst>
                                    <p:set>
                                      <p:cBhvr>
                                        <p:cTn id="22" dur="1" fill="hold">
                                          <p:stCondLst>
                                            <p:cond delay="0"/>
                                          </p:stCondLst>
                                        </p:cTn>
                                        <p:tgtEl>
                                          <p:spTgt spid="55"/>
                                        </p:tgtEl>
                                        <p:attrNameLst>
                                          <p:attrName>style.visibility</p:attrName>
                                        </p:attrNameLst>
                                      </p:cBhvr>
                                      <p:to>
                                        <p:strVal val="visible"/>
                                      </p:to>
                                    </p:set>
                                    <p:anim calcmode="lin" valueType="num">
                                      <p:cBhvr>
                                        <p:cTn id="23" dur="500" fill="hold"/>
                                        <p:tgtEl>
                                          <p:spTgt spid="55"/>
                                        </p:tgtEl>
                                        <p:attrNameLst>
                                          <p:attrName>ppt_w</p:attrName>
                                        </p:attrNameLst>
                                      </p:cBhvr>
                                      <p:tavLst>
                                        <p:tav tm="0">
                                          <p:val>
                                            <p:fltVal val="0"/>
                                          </p:val>
                                        </p:tav>
                                        <p:tav tm="100000">
                                          <p:val>
                                            <p:strVal val="#ppt_w"/>
                                          </p:val>
                                        </p:tav>
                                      </p:tavLst>
                                    </p:anim>
                                    <p:anim calcmode="lin" valueType="num">
                                      <p:cBhvr>
                                        <p:cTn id="24" dur="500" fill="hold"/>
                                        <p:tgtEl>
                                          <p:spTgt spid="55"/>
                                        </p:tgtEl>
                                        <p:attrNameLst>
                                          <p:attrName>ppt_h</p:attrName>
                                        </p:attrNameLst>
                                      </p:cBhvr>
                                      <p:tavLst>
                                        <p:tav tm="0">
                                          <p:val>
                                            <p:fltVal val="0"/>
                                          </p:val>
                                        </p:tav>
                                        <p:tav tm="100000">
                                          <p:val>
                                            <p:strVal val="#ppt_h"/>
                                          </p:val>
                                        </p:tav>
                                      </p:tavLst>
                                    </p:anim>
                                    <p:animEffect transition="in" filter="fade">
                                      <p:cBhvr>
                                        <p:cTn id="25" dur="500"/>
                                        <p:tgtEl>
                                          <p:spTgt spid="55"/>
                                        </p:tgtEl>
                                      </p:cBhvr>
                                    </p:animEffect>
                                  </p:childTnLst>
                                </p:cTn>
                              </p:par>
                            </p:childTnLst>
                          </p:cTn>
                        </p:par>
                        <p:par>
                          <p:cTn id="26" fill="hold">
                            <p:stCondLst>
                              <p:cond delay="2300"/>
                            </p:stCondLst>
                            <p:childTnLst>
                              <p:par>
                                <p:cTn id="27" presetID="22" presetClass="entr" presetSubtype="2" fill="hold" nodeType="afterEffect">
                                  <p:stCondLst>
                                    <p:cond delay="100"/>
                                  </p:stCondLst>
                                  <p:childTnLst>
                                    <p:set>
                                      <p:cBhvr>
                                        <p:cTn id="28" dur="1" fill="hold">
                                          <p:stCondLst>
                                            <p:cond delay="0"/>
                                          </p:stCondLst>
                                        </p:cTn>
                                        <p:tgtEl>
                                          <p:spTgt spid="66"/>
                                        </p:tgtEl>
                                        <p:attrNameLst>
                                          <p:attrName>style.visibility</p:attrName>
                                        </p:attrNameLst>
                                      </p:cBhvr>
                                      <p:to>
                                        <p:strVal val="visible"/>
                                      </p:to>
                                    </p:set>
                                    <p:animEffect transition="in" filter="wipe(right)">
                                      <p:cBhvr>
                                        <p:cTn id="29" dur="500"/>
                                        <p:tgtEl>
                                          <p:spTgt spid="66"/>
                                        </p:tgtEl>
                                      </p:cBhvr>
                                    </p:animEffect>
                                  </p:childTnLst>
                                </p:cTn>
                              </p:par>
                            </p:childTnLst>
                          </p:cTn>
                        </p:par>
                        <p:par>
                          <p:cTn id="30" fill="hold">
                            <p:stCondLst>
                              <p:cond delay="2900"/>
                            </p:stCondLst>
                            <p:childTnLst>
                              <p:par>
                                <p:cTn id="31" presetID="53" presetClass="entr" presetSubtype="16" fill="hold" nodeType="afterEffect">
                                  <p:stCondLst>
                                    <p:cond delay="100"/>
                                  </p:stCondLst>
                                  <p:childTnLst>
                                    <p:set>
                                      <p:cBhvr>
                                        <p:cTn id="32" dur="1" fill="hold">
                                          <p:stCondLst>
                                            <p:cond delay="0"/>
                                          </p:stCondLst>
                                        </p:cTn>
                                        <p:tgtEl>
                                          <p:spTgt spid="82"/>
                                        </p:tgtEl>
                                        <p:attrNameLst>
                                          <p:attrName>style.visibility</p:attrName>
                                        </p:attrNameLst>
                                      </p:cBhvr>
                                      <p:to>
                                        <p:strVal val="visible"/>
                                      </p:to>
                                    </p:set>
                                    <p:anim calcmode="lin" valueType="num">
                                      <p:cBhvr>
                                        <p:cTn id="33" dur="500" fill="hold"/>
                                        <p:tgtEl>
                                          <p:spTgt spid="82"/>
                                        </p:tgtEl>
                                        <p:attrNameLst>
                                          <p:attrName>ppt_w</p:attrName>
                                        </p:attrNameLst>
                                      </p:cBhvr>
                                      <p:tavLst>
                                        <p:tav tm="0">
                                          <p:val>
                                            <p:fltVal val="0"/>
                                          </p:val>
                                        </p:tav>
                                        <p:tav tm="100000">
                                          <p:val>
                                            <p:strVal val="#ppt_w"/>
                                          </p:val>
                                        </p:tav>
                                      </p:tavLst>
                                    </p:anim>
                                    <p:anim calcmode="lin" valueType="num">
                                      <p:cBhvr>
                                        <p:cTn id="34" dur="500" fill="hold"/>
                                        <p:tgtEl>
                                          <p:spTgt spid="82"/>
                                        </p:tgtEl>
                                        <p:attrNameLst>
                                          <p:attrName>ppt_h</p:attrName>
                                        </p:attrNameLst>
                                      </p:cBhvr>
                                      <p:tavLst>
                                        <p:tav tm="0">
                                          <p:val>
                                            <p:fltVal val="0"/>
                                          </p:val>
                                        </p:tav>
                                        <p:tav tm="100000">
                                          <p:val>
                                            <p:strVal val="#ppt_h"/>
                                          </p:val>
                                        </p:tav>
                                      </p:tavLst>
                                    </p:anim>
                                    <p:animEffect transition="in" filter="fade">
                                      <p:cBhvr>
                                        <p:cTn id="35" dur="500"/>
                                        <p:tgtEl>
                                          <p:spTgt spid="82"/>
                                        </p:tgtEl>
                                      </p:cBhvr>
                                    </p:animEffect>
                                  </p:childTnLst>
                                </p:cTn>
                              </p:par>
                            </p:childTnLst>
                          </p:cTn>
                        </p:par>
                        <p:par>
                          <p:cTn id="36" fill="hold">
                            <p:stCondLst>
                              <p:cond delay="3500"/>
                            </p:stCondLst>
                            <p:childTnLst>
                              <p:par>
                                <p:cTn id="37" presetID="53" presetClass="entr" presetSubtype="16" fill="hold" grpId="0" nodeType="afterEffect">
                                  <p:stCondLst>
                                    <p:cond delay="100"/>
                                  </p:stCondLst>
                                  <p:childTnLst>
                                    <p:set>
                                      <p:cBhvr>
                                        <p:cTn id="38" dur="1" fill="hold">
                                          <p:stCondLst>
                                            <p:cond delay="0"/>
                                          </p:stCondLst>
                                        </p:cTn>
                                        <p:tgtEl>
                                          <p:spTgt spid="56"/>
                                        </p:tgtEl>
                                        <p:attrNameLst>
                                          <p:attrName>style.visibility</p:attrName>
                                        </p:attrNameLst>
                                      </p:cBhvr>
                                      <p:to>
                                        <p:strVal val="visible"/>
                                      </p:to>
                                    </p:set>
                                    <p:anim calcmode="lin" valueType="num">
                                      <p:cBhvr>
                                        <p:cTn id="39" dur="500" fill="hold"/>
                                        <p:tgtEl>
                                          <p:spTgt spid="56"/>
                                        </p:tgtEl>
                                        <p:attrNameLst>
                                          <p:attrName>ppt_w</p:attrName>
                                        </p:attrNameLst>
                                      </p:cBhvr>
                                      <p:tavLst>
                                        <p:tav tm="0">
                                          <p:val>
                                            <p:fltVal val="0"/>
                                          </p:val>
                                        </p:tav>
                                        <p:tav tm="100000">
                                          <p:val>
                                            <p:strVal val="#ppt_w"/>
                                          </p:val>
                                        </p:tav>
                                      </p:tavLst>
                                    </p:anim>
                                    <p:anim calcmode="lin" valueType="num">
                                      <p:cBhvr>
                                        <p:cTn id="40" dur="500" fill="hold"/>
                                        <p:tgtEl>
                                          <p:spTgt spid="56"/>
                                        </p:tgtEl>
                                        <p:attrNameLst>
                                          <p:attrName>ppt_h</p:attrName>
                                        </p:attrNameLst>
                                      </p:cBhvr>
                                      <p:tavLst>
                                        <p:tav tm="0">
                                          <p:val>
                                            <p:fltVal val="0"/>
                                          </p:val>
                                        </p:tav>
                                        <p:tav tm="100000">
                                          <p:val>
                                            <p:strVal val="#ppt_h"/>
                                          </p:val>
                                        </p:tav>
                                      </p:tavLst>
                                    </p:anim>
                                    <p:animEffect transition="in" filter="fade">
                                      <p:cBhvr>
                                        <p:cTn id="41" dur="500"/>
                                        <p:tgtEl>
                                          <p:spTgt spid="56"/>
                                        </p:tgtEl>
                                      </p:cBhvr>
                                    </p:animEffect>
                                  </p:childTnLst>
                                </p:cTn>
                              </p:par>
                            </p:childTnLst>
                          </p:cTn>
                        </p:par>
                        <p:par>
                          <p:cTn id="42" fill="hold">
                            <p:stCondLst>
                              <p:cond delay="4100"/>
                            </p:stCondLst>
                            <p:childTnLst>
                              <p:par>
                                <p:cTn id="43" presetID="22" presetClass="entr" presetSubtype="2" fill="hold" nodeType="afterEffect">
                                  <p:stCondLst>
                                    <p:cond delay="100"/>
                                  </p:stCondLst>
                                  <p:childTnLst>
                                    <p:set>
                                      <p:cBhvr>
                                        <p:cTn id="44" dur="1" fill="hold">
                                          <p:stCondLst>
                                            <p:cond delay="0"/>
                                          </p:stCondLst>
                                        </p:cTn>
                                        <p:tgtEl>
                                          <p:spTgt spid="63"/>
                                        </p:tgtEl>
                                        <p:attrNameLst>
                                          <p:attrName>style.visibility</p:attrName>
                                        </p:attrNameLst>
                                      </p:cBhvr>
                                      <p:to>
                                        <p:strVal val="visible"/>
                                      </p:to>
                                    </p:set>
                                    <p:animEffect transition="in" filter="wipe(right)">
                                      <p:cBhvr>
                                        <p:cTn id="45" dur="500"/>
                                        <p:tgtEl>
                                          <p:spTgt spid="63"/>
                                        </p:tgtEl>
                                      </p:cBhvr>
                                    </p:animEffect>
                                  </p:childTnLst>
                                </p:cTn>
                              </p:par>
                            </p:childTnLst>
                          </p:cTn>
                        </p:par>
                        <p:par>
                          <p:cTn id="46" fill="hold">
                            <p:stCondLst>
                              <p:cond delay="4700"/>
                            </p:stCondLst>
                            <p:childTnLst>
                              <p:par>
                                <p:cTn id="47" presetID="53" presetClass="entr" presetSubtype="16" fill="hold" nodeType="afterEffect">
                                  <p:stCondLst>
                                    <p:cond delay="100"/>
                                  </p:stCondLst>
                                  <p:childTnLst>
                                    <p:set>
                                      <p:cBhvr>
                                        <p:cTn id="48" dur="1" fill="hold">
                                          <p:stCondLst>
                                            <p:cond delay="0"/>
                                          </p:stCondLst>
                                        </p:cTn>
                                        <p:tgtEl>
                                          <p:spTgt spid="86"/>
                                        </p:tgtEl>
                                        <p:attrNameLst>
                                          <p:attrName>style.visibility</p:attrName>
                                        </p:attrNameLst>
                                      </p:cBhvr>
                                      <p:to>
                                        <p:strVal val="visible"/>
                                      </p:to>
                                    </p:set>
                                    <p:anim calcmode="lin" valueType="num">
                                      <p:cBhvr>
                                        <p:cTn id="49" dur="500" fill="hold"/>
                                        <p:tgtEl>
                                          <p:spTgt spid="86"/>
                                        </p:tgtEl>
                                        <p:attrNameLst>
                                          <p:attrName>ppt_w</p:attrName>
                                        </p:attrNameLst>
                                      </p:cBhvr>
                                      <p:tavLst>
                                        <p:tav tm="0">
                                          <p:val>
                                            <p:fltVal val="0"/>
                                          </p:val>
                                        </p:tav>
                                        <p:tav tm="100000">
                                          <p:val>
                                            <p:strVal val="#ppt_w"/>
                                          </p:val>
                                        </p:tav>
                                      </p:tavLst>
                                    </p:anim>
                                    <p:anim calcmode="lin" valueType="num">
                                      <p:cBhvr>
                                        <p:cTn id="50" dur="500" fill="hold"/>
                                        <p:tgtEl>
                                          <p:spTgt spid="86"/>
                                        </p:tgtEl>
                                        <p:attrNameLst>
                                          <p:attrName>ppt_h</p:attrName>
                                        </p:attrNameLst>
                                      </p:cBhvr>
                                      <p:tavLst>
                                        <p:tav tm="0">
                                          <p:val>
                                            <p:fltVal val="0"/>
                                          </p:val>
                                        </p:tav>
                                        <p:tav tm="100000">
                                          <p:val>
                                            <p:strVal val="#ppt_h"/>
                                          </p:val>
                                        </p:tav>
                                      </p:tavLst>
                                    </p:anim>
                                    <p:animEffect transition="in" filter="fade">
                                      <p:cBhvr>
                                        <p:cTn id="51" dur="500"/>
                                        <p:tgtEl>
                                          <p:spTgt spid="86"/>
                                        </p:tgtEl>
                                      </p:cBhvr>
                                    </p:animEffect>
                                  </p:childTnLst>
                                </p:cTn>
                              </p:par>
                            </p:childTnLst>
                          </p:cTn>
                        </p:par>
                        <p:par>
                          <p:cTn id="52" fill="hold">
                            <p:stCondLst>
                              <p:cond delay="5300"/>
                            </p:stCondLst>
                            <p:childTnLst>
                              <p:par>
                                <p:cTn id="53" presetID="53" presetClass="entr" presetSubtype="16" fill="hold" grpId="0" nodeType="afterEffect">
                                  <p:stCondLst>
                                    <p:cond delay="100"/>
                                  </p:stCondLst>
                                  <p:childTnLst>
                                    <p:set>
                                      <p:cBhvr>
                                        <p:cTn id="54" dur="1" fill="hold">
                                          <p:stCondLst>
                                            <p:cond delay="0"/>
                                          </p:stCondLst>
                                        </p:cTn>
                                        <p:tgtEl>
                                          <p:spTgt spid="57"/>
                                        </p:tgtEl>
                                        <p:attrNameLst>
                                          <p:attrName>style.visibility</p:attrName>
                                        </p:attrNameLst>
                                      </p:cBhvr>
                                      <p:to>
                                        <p:strVal val="visible"/>
                                      </p:to>
                                    </p:set>
                                    <p:anim calcmode="lin" valueType="num">
                                      <p:cBhvr>
                                        <p:cTn id="55" dur="500" fill="hold"/>
                                        <p:tgtEl>
                                          <p:spTgt spid="57"/>
                                        </p:tgtEl>
                                        <p:attrNameLst>
                                          <p:attrName>ppt_w</p:attrName>
                                        </p:attrNameLst>
                                      </p:cBhvr>
                                      <p:tavLst>
                                        <p:tav tm="0">
                                          <p:val>
                                            <p:fltVal val="0"/>
                                          </p:val>
                                        </p:tav>
                                        <p:tav tm="100000">
                                          <p:val>
                                            <p:strVal val="#ppt_w"/>
                                          </p:val>
                                        </p:tav>
                                      </p:tavLst>
                                    </p:anim>
                                    <p:anim calcmode="lin" valueType="num">
                                      <p:cBhvr>
                                        <p:cTn id="56" dur="500" fill="hold"/>
                                        <p:tgtEl>
                                          <p:spTgt spid="57"/>
                                        </p:tgtEl>
                                        <p:attrNameLst>
                                          <p:attrName>ppt_h</p:attrName>
                                        </p:attrNameLst>
                                      </p:cBhvr>
                                      <p:tavLst>
                                        <p:tav tm="0">
                                          <p:val>
                                            <p:fltVal val="0"/>
                                          </p:val>
                                        </p:tav>
                                        <p:tav tm="100000">
                                          <p:val>
                                            <p:strVal val="#ppt_h"/>
                                          </p:val>
                                        </p:tav>
                                      </p:tavLst>
                                    </p:anim>
                                    <p:animEffect transition="in" filter="fade">
                                      <p:cBhvr>
                                        <p:cTn id="57" dur="500"/>
                                        <p:tgtEl>
                                          <p:spTgt spid="57"/>
                                        </p:tgtEl>
                                      </p:cBhvr>
                                    </p:animEffect>
                                  </p:childTnLst>
                                </p:cTn>
                              </p:par>
                            </p:childTnLst>
                          </p:cTn>
                        </p:par>
                        <p:par>
                          <p:cTn id="58" fill="hold">
                            <p:stCondLst>
                              <p:cond delay="5900"/>
                            </p:stCondLst>
                            <p:childTnLst>
                              <p:par>
                                <p:cTn id="59" presetID="22" presetClass="entr" presetSubtype="8" fill="hold" nodeType="afterEffect">
                                  <p:stCondLst>
                                    <p:cond delay="100"/>
                                  </p:stCondLst>
                                  <p:childTnLst>
                                    <p:set>
                                      <p:cBhvr>
                                        <p:cTn id="60" dur="1" fill="hold">
                                          <p:stCondLst>
                                            <p:cond delay="0"/>
                                          </p:stCondLst>
                                        </p:cTn>
                                        <p:tgtEl>
                                          <p:spTgt spid="75"/>
                                        </p:tgtEl>
                                        <p:attrNameLst>
                                          <p:attrName>style.visibility</p:attrName>
                                        </p:attrNameLst>
                                      </p:cBhvr>
                                      <p:to>
                                        <p:strVal val="visible"/>
                                      </p:to>
                                    </p:set>
                                    <p:animEffect transition="in" filter="wipe(left)">
                                      <p:cBhvr>
                                        <p:cTn id="61" dur="500"/>
                                        <p:tgtEl>
                                          <p:spTgt spid="75"/>
                                        </p:tgtEl>
                                      </p:cBhvr>
                                    </p:animEffect>
                                  </p:childTnLst>
                                </p:cTn>
                              </p:par>
                            </p:childTnLst>
                          </p:cTn>
                        </p:par>
                        <p:par>
                          <p:cTn id="62" fill="hold">
                            <p:stCondLst>
                              <p:cond delay="6500"/>
                            </p:stCondLst>
                            <p:childTnLst>
                              <p:par>
                                <p:cTn id="63" presetID="53" presetClass="entr" presetSubtype="16" fill="hold" nodeType="afterEffect">
                                  <p:stCondLst>
                                    <p:cond delay="100"/>
                                  </p:stCondLst>
                                  <p:childTnLst>
                                    <p:set>
                                      <p:cBhvr>
                                        <p:cTn id="64" dur="1" fill="hold">
                                          <p:stCondLst>
                                            <p:cond delay="0"/>
                                          </p:stCondLst>
                                        </p:cTn>
                                        <p:tgtEl>
                                          <p:spTgt spid="98"/>
                                        </p:tgtEl>
                                        <p:attrNameLst>
                                          <p:attrName>style.visibility</p:attrName>
                                        </p:attrNameLst>
                                      </p:cBhvr>
                                      <p:to>
                                        <p:strVal val="visible"/>
                                      </p:to>
                                    </p:set>
                                    <p:anim calcmode="lin" valueType="num">
                                      <p:cBhvr>
                                        <p:cTn id="65" dur="500" fill="hold"/>
                                        <p:tgtEl>
                                          <p:spTgt spid="98"/>
                                        </p:tgtEl>
                                        <p:attrNameLst>
                                          <p:attrName>ppt_w</p:attrName>
                                        </p:attrNameLst>
                                      </p:cBhvr>
                                      <p:tavLst>
                                        <p:tav tm="0">
                                          <p:val>
                                            <p:fltVal val="0"/>
                                          </p:val>
                                        </p:tav>
                                        <p:tav tm="100000">
                                          <p:val>
                                            <p:strVal val="#ppt_w"/>
                                          </p:val>
                                        </p:tav>
                                      </p:tavLst>
                                    </p:anim>
                                    <p:anim calcmode="lin" valueType="num">
                                      <p:cBhvr>
                                        <p:cTn id="66" dur="500" fill="hold"/>
                                        <p:tgtEl>
                                          <p:spTgt spid="98"/>
                                        </p:tgtEl>
                                        <p:attrNameLst>
                                          <p:attrName>ppt_h</p:attrName>
                                        </p:attrNameLst>
                                      </p:cBhvr>
                                      <p:tavLst>
                                        <p:tav tm="0">
                                          <p:val>
                                            <p:fltVal val="0"/>
                                          </p:val>
                                        </p:tav>
                                        <p:tav tm="100000">
                                          <p:val>
                                            <p:strVal val="#ppt_h"/>
                                          </p:val>
                                        </p:tav>
                                      </p:tavLst>
                                    </p:anim>
                                    <p:animEffect transition="in" filter="fade">
                                      <p:cBhvr>
                                        <p:cTn id="67" dur="500"/>
                                        <p:tgtEl>
                                          <p:spTgt spid="98"/>
                                        </p:tgtEl>
                                      </p:cBhvr>
                                    </p:animEffect>
                                  </p:childTnLst>
                                </p:cTn>
                              </p:par>
                            </p:childTnLst>
                          </p:cTn>
                        </p:par>
                        <p:par>
                          <p:cTn id="68" fill="hold">
                            <p:stCondLst>
                              <p:cond delay="7100"/>
                            </p:stCondLst>
                            <p:childTnLst>
                              <p:par>
                                <p:cTn id="69" presetID="53" presetClass="entr" presetSubtype="16" fill="hold" grpId="0" nodeType="afterEffect">
                                  <p:stCondLst>
                                    <p:cond delay="100"/>
                                  </p:stCondLst>
                                  <p:childTnLst>
                                    <p:set>
                                      <p:cBhvr>
                                        <p:cTn id="70" dur="1" fill="hold">
                                          <p:stCondLst>
                                            <p:cond delay="0"/>
                                          </p:stCondLst>
                                        </p:cTn>
                                        <p:tgtEl>
                                          <p:spTgt spid="58"/>
                                        </p:tgtEl>
                                        <p:attrNameLst>
                                          <p:attrName>style.visibility</p:attrName>
                                        </p:attrNameLst>
                                      </p:cBhvr>
                                      <p:to>
                                        <p:strVal val="visible"/>
                                      </p:to>
                                    </p:set>
                                    <p:anim calcmode="lin" valueType="num">
                                      <p:cBhvr>
                                        <p:cTn id="71" dur="500" fill="hold"/>
                                        <p:tgtEl>
                                          <p:spTgt spid="58"/>
                                        </p:tgtEl>
                                        <p:attrNameLst>
                                          <p:attrName>ppt_w</p:attrName>
                                        </p:attrNameLst>
                                      </p:cBhvr>
                                      <p:tavLst>
                                        <p:tav tm="0">
                                          <p:val>
                                            <p:fltVal val="0"/>
                                          </p:val>
                                        </p:tav>
                                        <p:tav tm="100000">
                                          <p:val>
                                            <p:strVal val="#ppt_w"/>
                                          </p:val>
                                        </p:tav>
                                      </p:tavLst>
                                    </p:anim>
                                    <p:anim calcmode="lin" valueType="num">
                                      <p:cBhvr>
                                        <p:cTn id="72" dur="500" fill="hold"/>
                                        <p:tgtEl>
                                          <p:spTgt spid="58"/>
                                        </p:tgtEl>
                                        <p:attrNameLst>
                                          <p:attrName>ppt_h</p:attrName>
                                        </p:attrNameLst>
                                      </p:cBhvr>
                                      <p:tavLst>
                                        <p:tav tm="0">
                                          <p:val>
                                            <p:fltVal val="0"/>
                                          </p:val>
                                        </p:tav>
                                        <p:tav tm="100000">
                                          <p:val>
                                            <p:strVal val="#ppt_h"/>
                                          </p:val>
                                        </p:tav>
                                      </p:tavLst>
                                    </p:anim>
                                    <p:animEffect transition="in" filter="fade">
                                      <p:cBhvr>
                                        <p:cTn id="73" dur="500"/>
                                        <p:tgtEl>
                                          <p:spTgt spid="58"/>
                                        </p:tgtEl>
                                      </p:cBhvr>
                                    </p:animEffect>
                                  </p:childTnLst>
                                </p:cTn>
                              </p:par>
                            </p:childTnLst>
                          </p:cTn>
                        </p:par>
                        <p:par>
                          <p:cTn id="74" fill="hold">
                            <p:stCondLst>
                              <p:cond delay="7700"/>
                            </p:stCondLst>
                            <p:childTnLst>
                              <p:par>
                                <p:cTn id="75" presetID="22" presetClass="entr" presetSubtype="8" fill="hold" nodeType="afterEffect">
                                  <p:stCondLst>
                                    <p:cond delay="100"/>
                                  </p:stCondLst>
                                  <p:childTnLst>
                                    <p:set>
                                      <p:cBhvr>
                                        <p:cTn id="76" dur="1" fill="hold">
                                          <p:stCondLst>
                                            <p:cond delay="0"/>
                                          </p:stCondLst>
                                        </p:cTn>
                                        <p:tgtEl>
                                          <p:spTgt spid="72"/>
                                        </p:tgtEl>
                                        <p:attrNameLst>
                                          <p:attrName>style.visibility</p:attrName>
                                        </p:attrNameLst>
                                      </p:cBhvr>
                                      <p:to>
                                        <p:strVal val="visible"/>
                                      </p:to>
                                    </p:set>
                                    <p:animEffect transition="in" filter="wipe(left)">
                                      <p:cBhvr>
                                        <p:cTn id="77" dur="500"/>
                                        <p:tgtEl>
                                          <p:spTgt spid="72"/>
                                        </p:tgtEl>
                                      </p:cBhvr>
                                    </p:animEffect>
                                  </p:childTnLst>
                                </p:cTn>
                              </p:par>
                            </p:childTnLst>
                          </p:cTn>
                        </p:par>
                        <p:par>
                          <p:cTn id="78" fill="hold">
                            <p:stCondLst>
                              <p:cond delay="8300"/>
                            </p:stCondLst>
                            <p:childTnLst>
                              <p:par>
                                <p:cTn id="79" presetID="53" presetClass="entr" presetSubtype="16" fill="hold" nodeType="afterEffect">
                                  <p:stCondLst>
                                    <p:cond delay="100"/>
                                  </p:stCondLst>
                                  <p:childTnLst>
                                    <p:set>
                                      <p:cBhvr>
                                        <p:cTn id="80" dur="1" fill="hold">
                                          <p:stCondLst>
                                            <p:cond delay="0"/>
                                          </p:stCondLst>
                                        </p:cTn>
                                        <p:tgtEl>
                                          <p:spTgt spid="94"/>
                                        </p:tgtEl>
                                        <p:attrNameLst>
                                          <p:attrName>style.visibility</p:attrName>
                                        </p:attrNameLst>
                                      </p:cBhvr>
                                      <p:to>
                                        <p:strVal val="visible"/>
                                      </p:to>
                                    </p:set>
                                    <p:anim calcmode="lin" valueType="num">
                                      <p:cBhvr>
                                        <p:cTn id="81" dur="500" fill="hold"/>
                                        <p:tgtEl>
                                          <p:spTgt spid="94"/>
                                        </p:tgtEl>
                                        <p:attrNameLst>
                                          <p:attrName>ppt_w</p:attrName>
                                        </p:attrNameLst>
                                      </p:cBhvr>
                                      <p:tavLst>
                                        <p:tav tm="0">
                                          <p:val>
                                            <p:fltVal val="0"/>
                                          </p:val>
                                        </p:tav>
                                        <p:tav tm="100000">
                                          <p:val>
                                            <p:strVal val="#ppt_w"/>
                                          </p:val>
                                        </p:tav>
                                      </p:tavLst>
                                    </p:anim>
                                    <p:anim calcmode="lin" valueType="num">
                                      <p:cBhvr>
                                        <p:cTn id="82" dur="500" fill="hold"/>
                                        <p:tgtEl>
                                          <p:spTgt spid="94"/>
                                        </p:tgtEl>
                                        <p:attrNameLst>
                                          <p:attrName>ppt_h</p:attrName>
                                        </p:attrNameLst>
                                      </p:cBhvr>
                                      <p:tavLst>
                                        <p:tav tm="0">
                                          <p:val>
                                            <p:fltVal val="0"/>
                                          </p:val>
                                        </p:tav>
                                        <p:tav tm="100000">
                                          <p:val>
                                            <p:strVal val="#ppt_h"/>
                                          </p:val>
                                        </p:tav>
                                      </p:tavLst>
                                    </p:anim>
                                    <p:animEffect transition="in" filter="fade">
                                      <p:cBhvr>
                                        <p:cTn id="83" dur="500"/>
                                        <p:tgtEl>
                                          <p:spTgt spid="94"/>
                                        </p:tgtEl>
                                      </p:cBhvr>
                                    </p:animEffect>
                                  </p:childTnLst>
                                </p:cTn>
                              </p:par>
                            </p:childTnLst>
                          </p:cTn>
                        </p:par>
                        <p:par>
                          <p:cTn id="84" fill="hold">
                            <p:stCondLst>
                              <p:cond delay="8900"/>
                            </p:stCondLst>
                            <p:childTnLst>
                              <p:par>
                                <p:cTn id="85" presetID="53" presetClass="entr" presetSubtype="16" fill="hold" grpId="0" nodeType="afterEffect">
                                  <p:stCondLst>
                                    <p:cond delay="100"/>
                                  </p:stCondLst>
                                  <p:childTnLst>
                                    <p:set>
                                      <p:cBhvr>
                                        <p:cTn id="86" dur="1" fill="hold">
                                          <p:stCondLst>
                                            <p:cond delay="0"/>
                                          </p:stCondLst>
                                        </p:cTn>
                                        <p:tgtEl>
                                          <p:spTgt spid="59"/>
                                        </p:tgtEl>
                                        <p:attrNameLst>
                                          <p:attrName>style.visibility</p:attrName>
                                        </p:attrNameLst>
                                      </p:cBhvr>
                                      <p:to>
                                        <p:strVal val="visible"/>
                                      </p:to>
                                    </p:set>
                                    <p:anim calcmode="lin" valueType="num">
                                      <p:cBhvr>
                                        <p:cTn id="87" dur="500" fill="hold"/>
                                        <p:tgtEl>
                                          <p:spTgt spid="59"/>
                                        </p:tgtEl>
                                        <p:attrNameLst>
                                          <p:attrName>ppt_w</p:attrName>
                                        </p:attrNameLst>
                                      </p:cBhvr>
                                      <p:tavLst>
                                        <p:tav tm="0">
                                          <p:val>
                                            <p:fltVal val="0"/>
                                          </p:val>
                                        </p:tav>
                                        <p:tav tm="100000">
                                          <p:val>
                                            <p:strVal val="#ppt_w"/>
                                          </p:val>
                                        </p:tav>
                                      </p:tavLst>
                                    </p:anim>
                                    <p:anim calcmode="lin" valueType="num">
                                      <p:cBhvr>
                                        <p:cTn id="88" dur="500" fill="hold"/>
                                        <p:tgtEl>
                                          <p:spTgt spid="59"/>
                                        </p:tgtEl>
                                        <p:attrNameLst>
                                          <p:attrName>ppt_h</p:attrName>
                                        </p:attrNameLst>
                                      </p:cBhvr>
                                      <p:tavLst>
                                        <p:tav tm="0">
                                          <p:val>
                                            <p:fltVal val="0"/>
                                          </p:val>
                                        </p:tav>
                                        <p:tav tm="100000">
                                          <p:val>
                                            <p:strVal val="#ppt_h"/>
                                          </p:val>
                                        </p:tav>
                                      </p:tavLst>
                                    </p:anim>
                                    <p:animEffect transition="in" filter="fade">
                                      <p:cBhvr>
                                        <p:cTn id="89" dur="500"/>
                                        <p:tgtEl>
                                          <p:spTgt spid="59"/>
                                        </p:tgtEl>
                                      </p:cBhvr>
                                    </p:animEffect>
                                  </p:childTnLst>
                                </p:cTn>
                              </p:par>
                            </p:childTnLst>
                          </p:cTn>
                        </p:par>
                        <p:par>
                          <p:cTn id="90" fill="hold">
                            <p:stCondLst>
                              <p:cond delay="9500"/>
                            </p:stCondLst>
                            <p:childTnLst>
                              <p:par>
                                <p:cTn id="91" presetID="22" presetClass="entr" presetSubtype="8" fill="hold" nodeType="afterEffect">
                                  <p:stCondLst>
                                    <p:cond delay="100"/>
                                  </p:stCondLst>
                                  <p:childTnLst>
                                    <p:set>
                                      <p:cBhvr>
                                        <p:cTn id="92" dur="1" fill="hold">
                                          <p:stCondLst>
                                            <p:cond delay="0"/>
                                          </p:stCondLst>
                                        </p:cTn>
                                        <p:tgtEl>
                                          <p:spTgt spid="69"/>
                                        </p:tgtEl>
                                        <p:attrNameLst>
                                          <p:attrName>style.visibility</p:attrName>
                                        </p:attrNameLst>
                                      </p:cBhvr>
                                      <p:to>
                                        <p:strVal val="visible"/>
                                      </p:to>
                                    </p:set>
                                    <p:animEffect transition="in" filter="wipe(left)">
                                      <p:cBhvr>
                                        <p:cTn id="93" dur="500"/>
                                        <p:tgtEl>
                                          <p:spTgt spid="69"/>
                                        </p:tgtEl>
                                      </p:cBhvr>
                                    </p:animEffect>
                                  </p:childTnLst>
                                </p:cTn>
                              </p:par>
                            </p:childTnLst>
                          </p:cTn>
                        </p:par>
                        <p:par>
                          <p:cTn id="94" fill="hold">
                            <p:stCondLst>
                              <p:cond delay="10100"/>
                            </p:stCondLst>
                            <p:childTnLst>
                              <p:par>
                                <p:cTn id="95" presetID="53" presetClass="entr" presetSubtype="16" fill="hold" nodeType="afterEffect">
                                  <p:stCondLst>
                                    <p:cond delay="100"/>
                                  </p:stCondLst>
                                  <p:childTnLst>
                                    <p:set>
                                      <p:cBhvr>
                                        <p:cTn id="96" dur="1" fill="hold">
                                          <p:stCondLst>
                                            <p:cond delay="0"/>
                                          </p:stCondLst>
                                        </p:cTn>
                                        <p:tgtEl>
                                          <p:spTgt spid="90"/>
                                        </p:tgtEl>
                                        <p:attrNameLst>
                                          <p:attrName>style.visibility</p:attrName>
                                        </p:attrNameLst>
                                      </p:cBhvr>
                                      <p:to>
                                        <p:strVal val="visible"/>
                                      </p:to>
                                    </p:set>
                                    <p:anim calcmode="lin" valueType="num">
                                      <p:cBhvr>
                                        <p:cTn id="97" dur="500" fill="hold"/>
                                        <p:tgtEl>
                                          <p:spTgt spid="90"/>
                                        </p:tgtEl>
                                        <p:attrNameLst>
                                          <p:attrName>ppt_w</p:attrName>
                                        </p:attrNameLst>
                                      </p:cBhvr>
                                      <p:tavLst>
                                        <p:tav tm="0">
                                          <p:val>
                                            <p:fltVal val="0"/>
                                          </p:val>
                                        </p:tav>
                                        <p:tav tm="100000">
                                          <p:val>
                                            <p:strVal val="#ppt_w"/>
                                          </p:val>
                                        </p:tav>
                                      </p:tavLst>
                                    </p:anim>
                                    <p:anim calcmode="lin" valueType="num">
                                      <p:cBhvr>
                                        <p:cTn id="98" dur="500" fill="hold"/>
                                        <p:tgtEl>
                                          <p:spTgt spid="90"/>
                                        </p:tgtEl>
                                        <p:attrNameLst>
                                          <p:attrName>ppt_h</p:attrName>
                                        </p:attrNameLst>
                                      </p:cBhvr>
                                      <p:tavLst>
                                        <p:tav tm="0">
                                          <p:val>
                                            <p:fltVal val="0"/>
                                          </p:val>
                                        </p:tav>
                                        <p:tav tm="100000">
                                          <p:val>
                                            <p:strVal val="#ppt_h"/>
                                          </p:val>
                                        </p:tav>
                                      </p:tavLst>
                                    </p:anim>
                                    <p:animEffect transition="in" filter="fade">
                                      <p:cBhvr>
                                        <p:cTn id="99"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5" grpId="0" animBg="1"/>
      <p:bldP spid="56" grpId="0" animBg="1"/>
      <p:bldP spid="57" grpId="0" animBg="1"/>
      <p:bldP spid="58" grpId="0" animBg="1"/>
      <p:bldP spid="59"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9" name="Rectangle 10">
            <a:extLst>
              <a:ext uri="{FF2B5EF4-FFF2-40B4-BE49-F238E27FC236}">
                <a16:creationId xmlns:a16="http://schemas.microsoft.com/office/drawing/2014/main" id="{4434DCA8-BC57-40AE-94D7-754460957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969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E93A23A1-FB7B-4C57-8240-0B6015C1116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5736" y="28937"/>
            <a:ext cx="12188825" cy="6856214"/>
          </a:xfrm>
          <a:prstGeom prst="rect">
            <a:avLst/>
          </a:prstGeom>
        </p:spPr>
      </p:pic>
      <p:sp>
        <p:nvSpPr>
          <p:cNvPr id="30" name="Rectangle 14">
            <a:extLst>
              <a:ext uri="{FF2B5EF4-FFF2-40B4-BE49-F238E27FC236}">
                <a16:creationId xmlns:a16="http://schemas.microsoft.com/office/drawing/2014/main" id="{D43CA6E1-DE85-4998-B1CA-2B617EDF60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744" y="671208"/>
            <a:ext cx="10937716" cy="5551283"/>
          </a:xfrm>
          <a:prstGeom prst="rect">
            <a:avLst/>
          </a:prstGeom>
          <a:noFill/>
          <a:ln w="22225" cap="flat">
            <a:solidFill>
              <a:srgbClr val="21FFC7"/>
            </a:solidFill>
            <a:miter lim="800000"/>
          </a:ln>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AD162A3C-D7A8-4B2A-94B1-73192CBC573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29184" y="3174136"/>
            <a:ext cx="777240" cy="606425"/>
          </a:xfrm>
          <a:prstGeom prst="rect">
            <a:avLst/>
          </a:prstGeom>
        </p:spPr>
      </p:pic>
      <p:pic>
        <p:nvPicPr>
          <p:cNvPr id="6" name="Picture 5" descr="Text">
            <a:extLst>
              <a:ext uri="{FF2B5EF4-FFF2-40B4-BE49-F238E27FC236}">
                <a16:creationId xmlns:a16="http://schemas.microsoft.com/office/drawing/2014/main" id="{F87F205F-4F7A-0A0D-A169-F6F42961C684}"/>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1133780" y="1909306"/>
            <a:ext cx="9905528" cy="3095477"/>
          </a:xfrm>
          <a:prstGeom prst="rect">
            <a:avLst/>
          </a:prstGeom>
        </p:spPr>
      </p:pic>
      <p:pic>
        <p:nvPicPr>
          <p:cNvPr id="19" name="Picture 18">
            <a:extLst>
              <a:ext uri="{FF2B5EF4-FFF2-40B4-BE49-F238E27FC236}">
                <a16:creationId xmlns:a16="http://schemas.microsoft.com/office/drawing/2014/main" id="{6B8F1012-6DEE-4829-9F32-620A711094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flipH="1">
            <a:off x="11437976" y="3174136"/>
            <a:ext cx="777240" cy="606425"/>
          </a:xfrm>
          <a:prstGeom prst="rect">
            <a:avLst/>
          </a:prstGeom>
        </p:spPr>
      </p:pic>
      <p:sp>
        <p:nvSpPr>
          <p:cNvPr id="8" name="TextBox 7">
            <a:extLst>
              <a:ext uri="{FF2B5EF4-FFF2-40B4-BE49-F238E27FC236}">
                <a16:creationId xmlns:a16="http://schemas.microsoft.com/office/drawing/2014/main" id="{5A5182C5-4B6D-7238-0C5A-28ABDA84AE8F}"/>
              </a:ext>
            </a:extLst>
          </p:cNvPr>
          <p:cNvSpPr txBox="1"/>
          <p:nvPr/>
        </p:nvSpPr>
        <p:spPr>
          <a:xfrm>
            <a:off x="1133780" y="5293111"/>
            <a:ext cx="5441831"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4000" b="1" dirty="0">
                <a:solidFill>
                  <a:prstClr val="black"/>
                </a:solidFill>
                <a:effectLst>
                  <a:outerShdw blurRad="38100" dist="38100" dir="2700000" algn="tl">
                    <a:srgbClr val="000000">
                      <a:alpha val="43137"/>
                    </a:srgbClr>
                  </a:outerShdw>
                </a:effectLst>
                <a:latin typeface="Garamond" panose="02020404030301010803"/>
              </a:rPr>
              <a:t>Prof</a:t>
            </a: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Garamond" panose="02020404030301010803"/>
                <a:ea typeface="+mn-ea"/>
                <a:cs typeface="+mn-cs"/>
              </a:rPr>
              <a:t>. Sameh Alansary</a:t>
            </a:r>
          </a:p>
        </p:txBody>
      </p:sp>
    </p:spTree>
    <p:extLst>
      <p:ext uri="{BB962C8B-B14F-4D97-AF65-F5344CB8AC3E}">
        <p14:creationId xmlns:p14="http://schemas.microsoft.com/office/powerpoint/2010/main" val="2931025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E7055-0EF6-F190-0D53-E3EE51E316C8}"/>
              </a:ext>
            </a:extLst>
          </p:cNvPr>
          <p:cNvSpPr>
            <a:spLocks noGrp="1"/>
          </p:cNvSpPr>
          <p:nvPr>
            <p:ph type="title"/>
          </p:nvPr>
        </p:nvSpPr>
        <p:spPr/>
        <p:txBody>
          <a:bodyPr/>
          <a:lstStyle/>
          <a:p>
            <a:r>
              <a:rPr lang="en-US" dirty="0">
                <a:solidFill>
                  <a:schemeClr val="accent5">
                    <a:lumMod val="75000"/>
                  </a:schemeClr>
                </a:solidFill>
                <a:latin typeface="Algerian" panose="04020705040A02060702" pitchFamily="82" charset="0"/>
              </a:rPr>
              <a:t>What Is Text Processing ?</a:t>
            </a:r>
          </a:p>
        </p:txBody>
      </p:sp>
      <p:sp>
        <p:nvSpPr>
          <p:cNvPr id="3" name="Content Placeholder 2">
            <a:extLst>
              <a:ext uri="{FF2B5EF4-FFF2-40B4-BE49-F238E27FC236}">
                <a16:creationId xmlns:a16="http://schemas.microsoft.com/office/drawing/2014/main" id="{41A3410A-E899-A32D-8C02-856978896982}"/>
              </a:ext>
            </a:extLst>
          </p:cNvPr>
          <p:cNvSpPr>
            <a:spLocks noGrp="1"/>
          </p:cNvSpPr>
          <p:nvPr>
            <p:ph idx="1"/>
          </p:nvPr>
        </p:nvSpPr>
        <p:spPr>
          <a:xfrm>
            <a:off x="1295401" y="2644114"/>
            <a:ext cx="9601196" cy="1934386"/>
          </a:xfrm>
        </p:spPr>
        <p:txBody>
          <a:bodyPr>
            <a:normAutofit/>
          </a:bodyPr>
          <a:lstStyle/>
          <a:p>
            <a:r>
              <a:rPr lang="en-US" sz="3600" b="1" dirty="0">
                <a:solidFill>
                  <a:schemeClr val="tx1"/>
                </a:solidFill>
              </a:rPr>
              <a:t>Text processing is the automated process of analyzing and sorting unstructured text data to gain valuable insights. </a:t>
            </a:r>
          </a:p>
        </p:txBody>
      </p:sp>
      <p:pic>
        <p:nvPicPr>
          <p:cNvPr id="7" name="Graphic 6" descr="Chat bubble">
            <a:extLst>
              <a:ext uri="{FF2B5EF4-FFF2-40B4-BE49-F238E27FC236}">
                <a16:creationId xmlns:a16="http://schemas.microsoft.com/office/drawing/2014/main" id="{A2497C70-9E4A-8A00-39E1-B5C9F703005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3537" y="1270353"/>
            <a:ext cx="914400" cy="880011"/>
          </a:xfrm>
          <a:prstGeom prst="rect">
            <a:avLst/>
          </a:prstGeom>
        </p:spPr>
      </p:pic>
    </p:spTree>
    <p:extLst>
      <p:ext uri="{BB962C8B-B14F-4D97-AF65-F5344CB8AC3E}">
        <p14:creationId xmlns:p14="http://schemas.microsoft.com/office/powerpoint/2010/main" val="653457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A5D13-4F60-9E6E-07D7-1740A8938423}"/>
              </a:ext>
            </a:extLst>
          </p:cNvPr>
          <p:cNvSpPr>
            <a:spLocks noGrp="1"/>
          </p:cNvSpPr>
          <p:nvPr>
            <p:ph type="title"/>
          </p:nvPr>
        </p:nvSpPr>
        <p:spPr/>
        <p:txBody>
          <a:bodyPr>
            <a:normAutofit fontScale="90000"/>
          </a:bodyPr>
          <a:lstStyle/>
          <a:p>
            <a:r>
              <a:rPr kumimoji="0" lang="en-US" sz="4400" b="0" i="0" u="none" strike="noStrike" kern="1200" cap="none" spc="0" normalizeH="0" baseline="0" noProof="0" dirty="0">
                <a:ln w="3175" cmpd="sng">
                  <a:noFill/>
                </a:ln>
                <a:solidFill>
                  <a:srgbClr val="AE9E7C">
                    <a:lumMod val="75000"/>
                  </a:srgbClr>
                </a:solidFill>
                <a:effectLst/>
                <a:uLnTx/>
                <a:uFillTx/>
                <a:latin typeface="Algerian" panose="04020705040A02060702" pitchFamily="82" charset="0"/>
                <a:ea typeface="+mj-ea"/>
                <a:cs typeface="+mj-cs"/>
              </a:rPr>
              <a:t>How AND WHY to Extract </a:t>
            </a:r>
            <a:br>
              <a:rPr kumimoji="0" lang="en-US" sz="4400" b="0" i="0" u="none" strike="noStrike" kern="1200" cap="none" spc="0" normalizeH="0" baseline="0" noProof="0" dirty="0">
                <a:ln w="3175" cmpd="sng">
                  <a:noFill/>
                </a:ln>
                <a:solidFill>
                  <a:srgbClr val="AE9E7C">
                    <a:lumMod val="75000"/>
                  </a:srgbClr>
                </a:solidFill>
                <a:effectLst/>
                <a:uLnTx/>
                <a:uFillTx/>
                <a:latin typeface="Algerian" panose="04020705040A02060702" pitchFamily="82" charset="0"/>
                <a:ea typeface="+mj-ea"/>
                <a:cs typeface="+mj-cs"/>
              </a:rPr>
            </a:br>
            <a:r>
              <a:rPr kumimoji="0" lang="en-US" sz="4400" b="0" i="0" u="none" strike="noStrike" kern="1200" cap="none" spc="0" normalizeH="0" baseline="0" noProof="0" dirty="0">
                <a:ln w="3175" cmpd="sng">
                  <a:noFill/>
                </a:ln>
                <a:solidFill>
                  <a:srgbClr val="AE9E7C">
                    <a:lumMod val="75000"/>
                  </a:srgbClr>
                </a:solidFill>
                <a:effectLst/>
                <a:uLnTx/>
                <a:uFillTx/>
                <a:latin typeface="Algerian" panose="04020705040A02060702" pitchFamily="82" charset="0"/>
                <a:ea typeface="+mj-ea"/>
                <a:cs typeface="+mj-cs"/>
              </a:rPr>
              <a:t>Valuable Text ? </a:t>
            </a:r>
            <a:endParaRPr lang="en-US" dirty="0"/>
          </a:p>
        </p:txBody>
      </p:sp>
      <p:sp>
        <p:nvSpPr>
          <p:cNvPr id="3" name="Content Placeholder 2">
            <a:extLst>
              <a:ext uri="{FF2B5EF4-FFF2-40B4-BE49-F238E27FC236}">
                <a16:creationId xmlns:a16="http://schemas.microsoft.com/office/drawing/2014/main" id="{AFE8E399-CB45-7558-81F0-5D089E5D3117}"/>
              </a:ext>
            </a:extLst>
          </p:cNvPr>
          <p:cNvSpPr>
            <a:spLocks noGrp="1"/>
          </p:cNvSpPr>
          <p:nvPr>
            <p:ph idx="1"/>
          </p:nvPr>
        </p:nvSpPr>
        <p:spPr>
          <a:xfrm>
            <a:off x="1295401" y="2556932"/>
            <a:ext cx="9601196" cy="2337797"/>
          </a:xfrm>
        </p:spPr>
        <p:txBody>
          <a:bodyPr>
            <a:noAutofit/>
          </a:bodyPr>
          <a:lstStyle/>
          <a:p>
            <a:r>
              <a:rPr kumimoji="0" lang="en-US" sz="3200" b="1" i="0" u="none" strike="noStrike" kern="1200" cap="none" spc="0" normalizeH="0" baseline="0" noProof="0" dirty="0">
                <a:ln>
                  <a:noFill/>
                </a:ln>
                <a:solidFill>
                  <a:prstClr val="black"/>
                </a:solidFill>
                <a:effectLst/>
                <a:uLnTx/>
                <a:uFillTx/>
                <a:latin typeface="Garamond" panose="02020404030301010803"/>
                <a:ea typeface="+mn-ea"/>
                <a:cs typeface="+mn-cs"/>
              </a:rPr>
              <a:t>Using natural language processing (NLP) and machine learning, subfields of artificial intelligence, text processing tools are able to automatically understand human language and extract value from text data.</a:t>
            </a:r>
            <a:endParaRPr lang="en-US" sz="3200" dirty="0"/>
          </a:p>
        </p:txBody>
      </p:sp>
      <p:pic>
        <p:nvPicPr>
          <p:cNvPr id="4" name="Graphic 3" descr="Head with gears">
            <a:extLst>
              <a:ext uri="{FF2B5EF4-FFF2-40B4-BE49-F238E27FC236}">
                <a16:creationId xmlns:a16="http://schemas.microsoft.com/office/drawing/2014/main" id="{584D3334-31D6-7086-49CC-63D533EB53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95401" y="1049866"/>
            <a:ext cx="914400" cy="914400"/>
          </a:xfrm>
          <a:prstGeom prst="rect">
            <a:avLst/>
          </a:prstGeom>
        </p:spPr>
      </p:pic>
    </p:spTree>
    <p:extLst>
      <p:ext uri="{BB962C8B-B14F-4D97-AF65-F5344CB8AC3E}">
        <p14:creationId xmlns:p14="http://schemas.microsoft.com/office/powerpoint/2010/main" val="23929593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1000"/>
              </a:schemeClr>
            </a:gs>
            <a:gs pos="0">
              <a:schemeClr val="bg1">
                <a:lumMod val="92000"/>
              </a:schemeClr>
            </a:gs>
            <a:gs pos="100000">
              <a:schemeClr val="bg1">
                <a:alpha val="53000"/>
                <a:lumMod val="48000"/>
              </a:schemeClr>
            </a:gs>
          </a:gsLst>
          <a:lin ang="5400000" scaled="0"/>
        </a:gradFill>
        <a:effectLst/>
      </p:bgPr>
    </p:bg>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4966044E-B1ED-97F0-9704-B2396D2B0F35}"/>
              </a:ext>
            </a:extLst>
          </p:cNvPr>
          <p:cNvCxnSpPr>
            <a:cxnSpLocks/>
          </p:cNvCxnSpPr>
          <p:nvPr/>
        </p:nvCxnSpPr>
        <p:spPr>
          <a:xfrm rot="1500000" flipV="1">
            <a:off x="3722575" y="1938941"/>
            <a:ext cx="1181100" cy="228261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ED4D23F1-BD1F-1D80-F4FA-14EFCC3FD50B}"/>
              </a:ext>
            </a:extLst>
          </p:cNvPr>
          <p:cNvCxnSpPr>
            <a:cxnSpLocks/>
          </p:cNvCxnSpPr>
          <p:nvPr/>
        </p:nvCxnSpPr>
        <p:spPr>
          <a:xfrm flipV="1">
            <a:off x="3420229" y="3355741"/>
            <a:ext cx="2583229" cy="3903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ECAFF63A-A17E-C313-274F-559BDAD11F02}"/>
              </a:ext>
            </a:extLst>
          </p:cNvPr>
          <p:cNvCxnSpPr>
            <a:cxnSpLocks/>
          </p:cNvCxnSpPr>
          <p:nvPr/>
        </p:nvCxnSpPr>
        <p:spPr>
          <a:xfrm>
            <a:off x="3251710" y="3308746"/>
            <a:ext cx="2751748" cy="118029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D214EF5A-6833-30DA-776E-A831588BEFA8}"/>
              </a:ext>
            </a:extLst>
          </p:cNvPr>
          <p:cNvSpPr/>
          <p:nvPr/>
        </p:nvSpPr>
        <p:spPr>
          <a:xfrm>
            <a:off x="1734355" y="1810555"/>
            <a:ext cx="3236890" cy="3236890"/>
          </a:xfrm>
          <a:prstGeom prst="ellipse">
            <a:avLst/>
          </a:prstGeom>
          <a:solidFill>
            <a:schemeClr val="bg1"/>
          </a:solidFill>
          <a:ln>
            <a:noFill/>
          </a:ln>
          <a:effectLst>
            <a:outerShdw blurRad="190500" dist="1270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artial Circle 5">
            <a:extLst>
              <a:ext uri="{FF2B5EF4-FFF2-40B4-BE49-F238E27FC236}">
                <a16:creationId xmlns:a16="http://schemas.microsoft.com/office/drawing/2014/main" id="{938A23CE-0B42-9BB1-DA64-861E2A29EA70}"/>
              </a:ext>
            </a:extLst>
          </p:cNvPr>
          <p:cNvSpPr/>
          <p:nvPr/>
        </p:nvSpPr>
        <p:spPr>
          <a:xfrm rot="19555283">
            <a:off x="1744552" y="1813910"/>
            <a:ext cx="3230172" cy="3230172"/>
          </a:xfrm>
          <a:prstGeom prst="pie">
            <a:avLst>
              <a:gd name="adj1" fmla="val 533039"/>
              <a:gd name="adj2" fmla="val 2039325"/>
            </a:avLst>
          </a:prstGeom>
          <a:solidFill>
            <a:srgbClr val="BD25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Partial Circle 6">
            <a:extLst>
              <a:ext uri="{FF2B5EF4-FFF2-40B4-BE49-F238E27FC236}">
                <a16:creationId xmlns:a16="http://schemas.microsoft.com/office/drawing/2014/main" id="{4ABBF4BF-582A-C5F2-6F86-0B46EDB4FDB4}"/>
              </a:ext>
            </a:extLst>
          </p:cNvPr>
          <p:cNvSpPr/>
          <p:nvPr/>
        </p:nvSpPr>
        <p:spPr>
          <a:xfrm rot="18043804">
            <a:off x="1744552" y="1813908"/>
            <a:ext cx="3230172" cy="3230172"/>
          </a:xfrm>
          <a:prstGeom prst="pie">
            <a:avLst>
              <a:gd name="adj1" fmla="val 533039"/>
              <a:gd name="adj2" fmla="val 2039325"/>
            </a:avLst>
          </a:prstGeom>
          <a:solidFill>
            <a:srgbClr val="E7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Partial Circle 7">
            <a:extLst>
              <a:ext uri="{FF2B5EF4-FFF2-40B4-BE49-F238E27FC236}">
                <a16:creationId xmlns:a16="http://schemas.microsoft.com/office/drawing/2014/main" id="{32EA4CD6-2A68-47C4-1512-38106DB86D84}"/>
              </a:ext>
            </a:extLst>
          </p:cNvPr>
          <p:cNvSpPr/>
          <p:nvPr/>
        </p:nvSpPr>
        <p:spPr>
          <a:xfrm rot="16545779">
            <a:off x="1742582" y="1804662"/>
            <a:ext cx="3230172" cy="3230172"/>
          </a:xfrm>
          <a:prstGeom prst="pie">
            <a:avLst>
              <a:gd name="adj1" fmla="val 533039"/>
              <a:gd name="adj2" fmla="val 2039325"/>
            </a:avLst>
          </a:prstGeom>
          <a:solidFill>
            <a:srgbClr val="FED4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Partial Circle 8">
            <a:extLst>
              <a:ext uri="{FF2B5EF4-FFF2-40B4-BE49-F238E27FC236}">
                <a16:creationId xmlns:a16="http://schemas.microsoft.com/office/drawing/2014/main" id="{CC7DA22B-E357-7352-0FAD-A4D0A5EB989B}"/>
              </a:ext>
            </a:extLst>
          </p:cNvPr>
          <p:cNvSpPr/>
          <p:nvPr/>
        </p:nvSpPr>
        <p:spPr>
          <a:xfrm rot="21045553">
            <a:off x="1744553" y="1813914"/>
            <a:ext cx="3230172" cy="3230172"/>
          </a:xfrm>
          <a:prstGeom prst="pie">
            <a:avLst>
              <a:gd name="adj1" fmla="val 533039"/>
              <a:gd name="adj2" fmla="val 2039325"/>
            </a:avLst>
          </a:prstGeom>
          <a:solidFill>
            <a:srgbClr val="593F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Partial Circle 9">
            <a:extLst>
              <a:ext uri="{FF2B5EF4-FFF2-40B4-BE49-F238E27FC236}">
                <a16:creationId xmlns:a16="http://schemas.microsoft.com/office/drawing/2014/main" id="{9DBC6799-5691-EC5D-A3C2-47A353DD9CD3}"/>
              </a:ext>
            </a:extLst>
          </p:cNvPr>
          <p:cNvSpPr/>
          <p:nvPr/>
        </p:nvSpPr>
        <p:spPr>
          <a:xfrm rot="984140">
            <a:off x="1744555" y="1804662"/>
            <a:ext cx="3230172" cy="3230172"/>
          </a:xfrm>
          <a:prstGeom prst="pie">
            <a:avLst>
              <a:gd name="adj1" fmla="val 533039"/>
              <a:gd name="adj2" fmla="val 2039325"/>
            </a:avLst>
          </a:prstGeom>
          <a:solidFill>
            <a:srgbClr val="00A0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Partial Circle 10">
            <a:extLst>
              <a:ext uri="{FF2B5EF4-FFF2-40B4-BE49-F238E27FC236}">
                <a16:creationId xmlns:a16="http://schemas.microsoft.com/office/drawing/2014/main" id="{89F3105D-7CF3-CF71-831C-CDE46FCB0F18}"/>
              </a:ext>
            </a:extLst>
          </p:cNvPr>
          <p:cNvSpPr/>
          <p:nvPr/>
        </p:nvSpPr>
        <p:spPr>
          <a:xfrm rot="2487498">
            <a:off x="1750411" y="1811012"/>
            <a:ext cx="3230172" cy="3230172"/>
          </a:xfrm>
          <a:prstGeom prst="pie">
            <a:avLst>
              <a:gd name="adj1" fmla="val 533039"/>
              <a:gd name="adj2" fmla="val 2039325"/>
            </a:avLst>
          </a:prstGeom>
          <a:solidFill>
            <a:srgbClr val="74B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val 11">
            <a:extLst>
              <a:ext uri="{FF2B5EF4-FFF2-40B4-BE49-F238E27FC236}">
                <a16:creationId xmlns:a16="http://schemas.microsoft.com/office/drawing/2014/main" id="{69C13ABE-7FBC-3439-6E87-8A9FFFDEDD03}"/>
              </a:ext>
            </a:extLst>
          </p:cNvPr>
          <p:cNvSpPr/>
          <p:nvPr/>
        </p:nvSpPr>
        <p:spPr>
          <a:xfrm>
            <a:off x="2349500" y="2425700"/>
            <a:ext cx="2006600" cy="2006600"/>
          </a:xfrm>
          <a:prstGeom prst="ellipse">
            <a:avLst/>
          </a:prstGeom>
          <a:gradFill flip="none" rotWithShape="1">
            <a:gsLst>
              <a:gs pos="0">
                <a:schemeClr val="bg1"/>
              </a:gs>
              <a:gs pos="100000">
                <a:schemeClr val="bg1">
                  <a:lumMod val="85000"/>
                </a:schemeClr>
              </a:gs>
            </a:gsLst>
            <a:lin ang="13500000" scaled="1"/>
            <a:tileRect/>
          </a:gradFill>
          <a:ln>
            <a:noFill/>
          </a:ln>
          <a:effectLst>
            <a:outerShdw blurRad="190500" dist="1270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1A64DF1-1446-D93F-C9F0-87A0FB2C36CE}"/>
              </a:ext>
            </a:extLst>
          </p:cNvPr>
          <p:cNvSpPr/>
          <p:nvPr/>
        </p:nvSpPr>
        <p:spPr>
          <a:xfrm>
            <a:off x="2578100" y="2654300"/>
            <a:ext cx="1549400" cy="1549400"/>
          </a:xfrm>
          <a:prstGeom prst="ellipse">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673D848-A34B-36C9-7669-170044B26633}"/>
              </a:ext>
            </a:extLst>
          </p:cNvPr>
          <p:cNvSpPr txBox="1"/>
          <p:nvPr/>
        </p:nvSpPr>
        <p:spPr>
          <a:xfrm>
            <a:off x="2582093" y="2825189"/>
            <a:ext cx="1595291" cy="1384995"/>
          </a:xfrm>
          <a:prstGeom prst="rect">
            <a:avLst/>
          </a:prstGeom>
          <a:noFill/>
        </p:spPr>
        <p:txBody>
          <a:bodyPr wrap="square" rtlCol="0">
            <a:spAutoFit/>
          </a:bodyPr>
          <a:lstStyle/>
          <a:p>
            <a:pPr algn="ctr"/>
            <a:r>
              <a:rPr lang="en-US" sz="2800" b="1" spc="300" dirty="0">
                <a:solidFill>
                  <a:schemeClr val="accent6">
                    <a:lumMod val="75000"/>
                  </a:schemeClr>
                </a:solidFill>
                <a:effectLst>
                  <a:outerShdw blurRad="101600" dist="63500" dir="2700000" algn="tl" rotWithShape="0">
                    <a:prstClr val="black">
                      <a:alpha val="41000"/>
                    </a:prstClr>
                  </a:outerShdw>
                </a:effectLst>
                <a:latin typeface="Eurostile BQ" pitchFamily="50" charset="0"/>
              </a:rPr>
              <a:t>METHODS AND TOOLS</a:t>
            </a:r>
            <a:endParaRPr lang="en-US" sz="2800" spc="600" dirty="0">
              <a:solidFill>
                <a:schemeClr val="accent6">
                  <a:lumMod val="75000"/>
                </a:schemeClr>
              </a:solidFill>
              <a:effectLst>
                <a:outerShdw blurRad="101600" dist="63500" dir="2700000" algn="tl" rotWithShape="0">
                  <a:prstClr val="black">
                    <a:alpha val="41000"/>
                  </a:prstClr>
                </a:outerShdw>
              </a:effectLst>
              <a:latin typeface="Bebas Neue Bold" panose="020B0606020202050201" pitchFamily="34" charset="0"/>
            </a:endParaRPr>
          </a:p>
        </p:txBody>
      </p:sp>
      <p:sp>
        <p:nvSpPr>
          <p:cNvPr id="16" name="Rectangle: Rounded Corners 15">
            <a:extLst>
              <a:ext uri="{FF2B5EF4-FFF2-40B4-BE49-F238E27FC236}">
                <a16:creationId xmlns:a16="http://schemas.microsoft.com/office/drawing/2014/main" id="{D0F08C6B-AA61-F5EF-57EF-6C14C089E612}"/>
              </a:ext>
            </a:extLst>
          </p:cNvPr>
          <p:cNvSpPr/>
          <p:nvPr/>
        </p:nvSpPr>
        <p:spPr>
          <a:xfrm>
            <a:off x="5454952" y="1516225"/>
            <a:ext cx="3845890" cy="995504"/>
          </a:xfrm>
          <a:prstGeom prst="roundRect">
            <a:avLst>
              <a:gd name="adj" fmla="val 50000"/>
            </a:avLst>
          </a:prstGeom>
          <a:gradFill flip="none" rotWithShape="1">
            <a:gsLst>
              <a:gs pos="0">
                <a:srgbClr val="FF851A"/>
              </a:gs>
              <a:gs pos="97000">
                <a:srgbClr val="E70000"/>
              </a:gs>
            </a:gsLst>
            <a:lin ang="0" scaled="1"/>
            <a:tileRect/>
          </a:gra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40C5B85-4875-7EFC-00F3-3146F338CED4}"/>
              </a:ext>
            </a:extLst>
          </p:cNvPr>
          <p:cNvSpPr/>
          <p:nvPr/>
        </p:nvSpPr>
        <p:spPr>
          <a:xfrm>
            <a:off x="5537661" y="1576503"/>
            <a:ext cx="918323" cy="874946"/>
          </a:xfrm>
          <a:prstGeom prst="ellipse">
            <a:avLst/>
          </a:prstGeom>
          <a:solidFill>
            <a:schemeClr val="bg1"/>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D6DC8B17-E612-8EB0-4D84-D1C3CD5266F8}"/>
              </a:ext>
            </a:extLst>
          </p:cNvPr>
          <p:cNvSpPr txBox="1"/>
          <p:nvPr/>
        </p:nvSpPr>
        <p:spPr>
          <a:xfrm>
            <a:off x="5735872" y="1733645"/>
            <a:ext cx="453361" cy="667525"/>
          </a:xfrm>
          <a:prstGeom prst="rect">
            <a:avLst/>
          </a:prstGeom>
          <a:no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1</a:t>
            </a:r>
          </a:p>
        </p:txBody>
      </p:sp>
      <p:sp>
        <p:nvSpPr>
          <p:cNvPr id="19" name="TextBox 18">
            <a:extLst>
              <a:ext uri="{FF2B5EF4-FFF2-40B4-BE49-F238E27FC236}">
                <a16:creationId xmlns:a16="http://schemas.microsoft.com/office/drawing/2014/main" id="{A0D4CD8D-9F60-7BDC-B93F-5008025661A2}"/>
              </a:ext>
            </a:extLst>
          </p:cNvPr>
          <p:cNvSpPr txBox="1"/>
          <p:nvPr/>
        </p:nvSpPr>
        <p:spPr>
          <a:xfrm>
            <a:off x="6494587" y="1584287"/>
            <a:ext cx="2255309" cy="830998"/>
          </a:xfrm>
          <a:prstGeom prst="rect">
            <a:avLst/>
          </a:prstGeom>
          <a:noFill/>
        </p:spPr>
        <p:txBody>
          <a:bodyPr wrap="square" rtlCol="0">
            <a:spAutoFit/>
          </a:bodyPr>
          <a:lstStyle/>
          <a:p>
            <a:pPr algn="ctr"/>
            <a:r>
              <a:rPr lang="en-US" sz="2400" b="1" spc="600" dirty="0">
                <a:solidFill>
                  <a:schemeClr val="bg1">
                    <a:lumMod val="95000"/>
                  </a:schemeClr>
                </a:solidFill>
                <a:latin typeface="Bebas Neue Bold" panose="020B0606020202050201" pitchFamily="34" charset="0"/>
              </a:rPr>
              <a:t>Statistical Methods</a:t>
            </a:r>
            <a:endParaRPr lang="en-US" sz="2400" dirty="0">
              <a:solidFill>
                <a:schemeClr val="bg1">
                  <a:lumMod val="95000"/>
                </a:schemeClr>
              </a:solidFill>
            </a:endParaRPr>
          </a:p>
        </p:txBody>
      </p:sp>
      <p:sp>
        <p:nvSpPr>
          <p:cNvPr id="20" name="Rectangle: Rounded Corners 19">
            <a:extLst>
              <a:ext uri="{FF2B5EF4-FFF2-40B4-BE49-F238E27FC236}">
                <a16:creationId xmlns:a16="http://schemas.microsoft.com/office/drawing/2014/main" id="{182D2318-BB66-400B-745E-51CC1145862E}"/>
              </a:ext>
            </a:extLst>
          </p:cNvPr>
          <p:cNvSpPr/>
          <p:nvPr/>
        </p:nvSpPr>
        <p:spPr>
          <a:xfrm>
            <a:off x="6168492" y="2854786"/>
            <a:ext cx="3845890" cy="995504"/>
          </a:xfrm>
          <a:prstGeom prst="roundRect">
            <a:avLst>
              <a:gd name="adj" fmla="val 50000"/>
            </a:avLst>
          </a:prstGeom>
          <a:gradFill flip="none" rotWithShape="1">
            <a:gsLst>
              <a:gs pos="0">
                <a:srgbClr val="D85AA2"/>
              </a:gs>
              <a:gs pos="97000">
                <a:srgbClr val="BD2583"/>
              </a:gs>
            </a:gsLst>
            <a:lin ang="0" scaled="1"/>
            <a:tileRect/>
          </a:gra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F910CE22-D096-4F00-DEDC-1C40A1FDEDE9}"/>
              </a:ext>
            </a:extLst>
          </p:cNvPr>
          <p:cNvSpPr/>
          <p:nvPr/>
        </p:nvSpPr>
        <p:spPr>
          <a:xfrm>
            <a:off x="6251321" y="2915064"/>
            <a:ext cx="918323" cy="874946"/>
          </a:xfrm>
          <a:prstGeom prst="ellipse">
            <a:avLst/>
          </a:prstGeom>
          <a:solidFill>
            <a:schemeClr val="bg1"/>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CF9C4620-763C-8260-B314-947F8CC4414A}"/>
              </a:ext>
            </a:extLst>
          </p:cNvPr>
          <p:cNvSpPr txBox="1"/>
          <p:nvPr/>
        </p:nvSpPr>
        <p:spPr>
          <a:xfrm>
            <a:off x="6433060" y="3018774"/>
            <a:ext cx="453361" cy="667527"/>
          </a:xfrm>
          <a:prstGeom prst="rect">
            <a:avLst/>
          </a:prstGeom>
          <a:no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2</a:t>
            </a:r>
          </a:p>
        </p:txBody>
      </p:sp>
      <p:sp>
        <p:nvSpPr>
          <p:cNvPr id="23" name="TextBox 22">
            <a:extLst>
              <a:ext uri="{FF2B5EF4-FFF2-40B4-BE49-F238E27FC236}">
                <a16:creationId xmlns:a16="http://schemas.microsoft.com/office/drawing/2014/main" id="{6942F21B-CEC6-8BDD-490B-AF6FF16EAE85}"/>
              </a:ext>
            </a:extLst>
          </p:cNvPr>
          <p:cNvSpPr txBox="1"/>
          <p:nvPr/>
        </p:nvSpPr>
        <p:spPr>
          <a:xfrm>
            <a:off x="7169643" y="2893247"/>
            <a:ext cx="2751748" cy="830997"/>
          </a:xfrm>
          <a:prstGeom prst="rect">
            <a:avLst/>
          </a:prstGeom>
          <a:noFill/>
        </p:spPr>
        <p:txBody>
          <a:bodyPr wrap="square" rtlCol="0">
            <a:spAutoFit/>
          </a:bodyPr>
          <a:lstStyle/>
          <a:p>
            <a:pPr algn="ctr"/>
            <a:r>
              <a:rPr lang="en-US" sz="2400" b="1" spc="600" dirty="0">
                <a:solidFill>
                  <a:schemeClr val="bg1">
                    <a:lumMod val="95000"/>
                  </a:schemeClr>
                </a:solidFill>
                <a:latin typeface="Bebas Neue Bold" panose="020B0606020202050201" pitchFamily="34" charset="0"/>
              </a:rPr>
              <a:t>TEXT CLASSIFICATION</a:t>
            </a:r>
            <a:endParaRPr lang="en-US" sz="2400" dirty="0">
              <a:solidFill>
                <a:schemeClr val="bg1">
                  <a:lumMod val="95000"/>
                </a:schemeClr>
              </a:solidFill>
            </a:endParaRPr>
          </a:p>
        </p:txBody>
      </p:sp>
      <p:sp>
        <p:nvSpPr>
          <p:cNvPr id="24" name="Rectangle: Rounded Corners 23">
            <a:extLst>
              <a:ext uri="{FF2B5EF4-FFF2-40B4-BE49-F238E27FC236}">
                <a16:creationId xmlns:a16="http://schemas.microsoft.com/office/drawing/2014/main" id="{B87423A2-9DDE-39B2-C86A-9453E10CDEDE}"/>
              </a:ext>
            </a:extLst>
          </p:cNvPr>
          <p:cNvSpPr/>
          <p:nvPr/>
        </p:nvSpPr>
        <p:spPr>
          <a:xfrm>
            <a:off x="6168492" y="4193343"/>
            <a:ext cx="3845890" cy="995504"/>
          </a:xfrm>
          <a:prstGeom prst="roundRect">
            <a:avLst>
              <a:gd name="adj" fmla="val 50000"/>
            </a:avLst>
          </a:prstGeom>
          <a:gradFill flip="none" rotWithShape="1">
            <a:gsLst>
              <a:gs pos="0">
                <a:srgbClr val="7B5BA6"/>
              </a:gs>
              <a:gs pos="97000">
                <a:srgbClr val="593F92"/>
              </a:gs>
            </a:gsLst>
            <a:lin ang="0" scaled="1"/>
            <a:tileRect/>
          </a:gra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5992FF73-596B-D4E9-F037-BFDA191180F2}"/>
              </a:ext>
            </a:extLst>
          </p:cNvPr>
          <p:cNvSpPr/>
          <p:nvPr/>
        </p:nvSpPr>
        <p:spPr>
          <a:xfrm>
            <a:off x="6251321" y="4253623"/>
            <a:ext cx="918323" cy="874946"/>
          </a:xfrm>
          <a:prstGeom prst="ellipse">
            <a:avLst/>
          </a:prstGeom>
          <a:solidFill>
            <a:schemeClr val="bg1"/>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BAA84C6A-15C5-7170-2198-A87814AE32F4}"/>
              </a:ext>
            </a:extLst>
          </p:cNvPr>
          <p:cNvSpPr txBox="1"/>
          <p:nvPr/>
        </p:nvSpPr>
        <p:spPr>
          <a:xfrm>
            <a:off x="6437057" y="4351229"/>
            <a:ext cx="453361" cy="667527"/>
          </a:xfrm>
          <a:prstGeom prst="rect">
            <a:avLst/>
          </a:prstGeom>
          <a:no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3</a:t>
            </a:r>
          </a:p>
        </p:txBody>
      </p:sp>
      <p:sp>
        <p:nvSpPr>
          <p:cNvPr id="27" name="TextBox 26">
            <a:extLst>
              <a:ext uri="{FF2B5EF4-FFF2-40B4-BE49-F238E27FC236}">
                <a16:creationId xmlns:a16="http://schemas.microsoft.com/office/drawing/2014/main" id="{D140BA58-465B-9EAC-9276-41C1DF1867BD}"/>
              </a:ext>
            </a:extLst>
          </p:cNvPr>
          <p:cNvSpPr txBox="1"/>
          <p:nvPr/>
        </p:nvSpPr>
        <p:spPr>
          <a:xfrm>
            <a:off x="7161900" y="4264455"/>
            <a:ext cx="2528944" cy="830998"/>
          </a:xfrm>
          <a:prstGeom prst="rect">
            <a:avLst/>
          </a:prstGeom>
          <a:noFill/>
        </p:spPr>
        <p:txBody>
          <a:bodyPr wrap="square" rtlCol="0">
            <a:spAutoFit/>
          </a:bodyPr>
          <a:lstStyle/>
          <a:p>
            <a:pPr algn="ctr"/>
            <a:r>
              <a:rPr lang="en-US" sz="2400" b="1" dirty="0">
                <a:solidFill>
                  <a:schemeClr val="bg1">
                    <a:lumMod val="95000"/>
                  </a:schemeClr>
                </a:solidFill>
              </a:rPr>
              <a:t>TEXT EXTRACTION</a:t>
            </a:r>
          </a:p>
        </p:txBody>
      </p:sp>
    </p:spTree>
    <p:extLst>
      <p:ext uri="{BB962C8B-B14F-4D97-AF65-F5344CB8AC3E}">
        <p14:creationId xmlns:p14="http://schemas.microsoft.com/office/powerpoint/2010/main" val="2510247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bg1">
                <a:lumMod val="85000"/>
              </a:schemeClr>
            </a:gs>
            <a:gs pos="0">
              <a:schemeClr val="bg1">
                <a:lumMod val="95000"/>
              </a:schemeClr>
            </a:gs>
            <a:gs pos="100000">
              <a:schemeClr val="bg1">
                <a:lumMod val="79000"/>
              </a:schemeClr>
            </a:gs>
          </a:gsLst>
          <a:lin ang="5400000" scaled="0"/>
        </a:gradFill>
        <a:effectLst/>
      </p:bgPr>
    </p:bg>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85D0732F-8248-BA33-64E5-2CD001A3B759}"/>
              </a:ext>
            </a:extLst>
          </p:cNvPr>
          <p:cNvGrpSpPr/>
          <p:nvPr/>
        </p:nvGrpSpPr>
        <p:grpSpPr>
          <a:xfrm>
            <a:off x="865024" y="673542"/>
            <a:ext cx="7714200" cy="995504"/>
            <a:chOff x="865024" y="673542"/>
            <a:chExt cx="7714200" cy="995504"/>
          </a:xfrm>
        </p:grpSpPr>
        <p:sp>
          <p:nvSpPr>
            <p:cNvPr id="28" name="Rectangle: Rounded Corners 27">
              <a:extLst>
                <a:ext uri="{FF2B5EF4-FFF2-40B4-BE49-F238E27FC236}">
                  <a16:creationId xmlns:a16="http://schemas.microsoft.com/office/drawing/2014/main" id="{C0D84D69-FCF5-1BD4-6B96-A3A54C150AA2}"/>
                </a:ext>
              </a:extLst>
            </p:cNvPr>
            <p:cNvSpPr/>
            <p:nvPr/>
          </p:nvSpPr>
          <p:spPr>
            <a:xfrm>
              <a:off x="865024" y="673542"/>
              <a:ext cx="7714200" cy="995504"/>
            </a:xfrm>
            <a:prstGeom prst="roundRect">
              <a:avLst>
                <a:gd name="adj" fmla="val 50000"/>
              </a:avLst>
            </a:prstGeom>
            <a:gradFill flip="none" rotWithShape="1">
              <a:gsLst>
                <a:gs pos="0">
                  <a:srgbClr val="FF851A"/>
                </a:gs>
                <a:gs pos="97000">
                  <a:srgbClr val="E70000"/>
                </a:gs>
              </a:gsLst>
              <a:lin ang="0" scaled="1"/>
              <a:tileRect/>
            </a:gra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7F281495-6621-8BEF-61C7-0EAE8429EE78}"/>
                </a:ext>
              </a:extLst>
            </p:cNvPr>
            <p:cNvSpPr/>
            <p:nvPr/>
          </p:nvSpPr>
          <p:spPr>
            <a:xfrm>
              <a:off x="1030922" y="733820"/>
              <a:ext cx="1841999" cy="874946"/>
            </a:xfrm>
            <a:prstGeom prst="ellipse">
              <a:avLst/>
            </a:prstGeom>
            <a:solidFill>
              <a:schemeClr val="bg1"/>
            </a:solidFill>
            <a:ln>
              <a:noFill/>
            </a:ln>
            <a:effectLst>
              <a:outerShdw blurRad="127000" dist="762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1E14483C-4A39-C0E3-56ED-4B5AD4A15C1F}"/>
                </a:ext>
              </a:extLst>
            </p:cNvPr>
            <p:cNvSpPr txBox="1"/>
            <p:nvPr/>
          </p:nvSpPr>
          <p:spPr>
            <a:xfrm>
              <a:off x="1428502" y="890962"/>
              <a:ext cx="909365" cy="523220"/>
            </a:xfrm>
            <a:prstGeom prst="rect">
              <a:avLst/>
            </a:prstGeom>
            <a:noFill/>
          </p:spPr>
          <p:txBody>
            <a:bodyPr wrap="square" rtlCol="0">
              <a:spAutoFit/>
            </a:bodyPr>
            <a:lstStyle/>
            <a:p>
              <a:pPr algn="ctr"/>
              <a:r>
                <a:rPr lang="en-US" sz="2800" b="1" dirty="0">
                  <a:effectLst>
                    <a:outerShdw blurRad="101600" dist="63500" dir="2700000" algn="tl" rotWithShape="0">
                      <a:prstClr val="black">
                        <a:alpha val="41000"/>
                      </a:prstClr>
                    </a:outerShdw>
                  </a:effectLst>
                  <a:latin typeface="Eurostile BQ" pitchFamily="50" charset="0"/>
                </a:rPr>
                <a:t>1</a:t>
              </a:r>
            </a:p>
          </p:txBody>
        </p:sp>
        <p:sp>
          <p:nvSpPr>
            <p:cNvPr id="31" name="TextBox 30">
              <a:extLst>
                <a:ext uri="{FF2B5EF4-FFF2-40B4-BE49-F238E27FC236}">
                  <a16:creationId xmlns:a16="http://schemas.microsoft.com/office/drawing/2014/main" id="{5F6F918B-6D55-3B37-702A-24CCAD193998}"/>
                </a:ext>
              </a:extLst>
            </p:cNvPr>
            <p:cNvSpPr txBox="1"/>
            <p:nvPr/>
          </p:nvSpPr>
          <p:spPr>
            <a:xfrm>
              <a:off x="2950355" y="741604"/>
              <a:ext cx="4523766" cy="615553"/>
            </a:xfrm>
            <a:prstGeom prst="rect">
              <a:avLst/>
            </a:prstGeom>
            <a:noFill/>
          </p:spPr>
          <p:txBody>
            <a:bodyPr wrap="square" rtlCol="0">
              <a:spAutoFit/>
            </a:bodyPr>
            <a:lstStyle/>
            <a:p>
              <a:pPr algn="ctr"/>
              <a:r>
                <a:rPr lang="en-US" sz="3400" b="1" spc="600" dirty="0">
                  <a:solidFill>
                    <a:schemeClr val="bg1">
                      <a:lumMod val="95000"/>
                    </a:schemeClr>
                  </a:solidFill>
                  <a:latin typeface="Bebas Neue Bold" panose="020B0606020202050201" pitchFamily="34" charset="0"/>
                </a:rPr>
                <a:t>Statistical Methods</a:t>
              </a:r>
              <a:endParaRPr lang="en-US" sz="3400" dirty="0">
                <a:solidFill>
                  <a:schemeClr val="bg1">
                    <a:lumMod val="95000"/>
                  </a:schemeClr>
                </a:solidFill>
              </a:endParaRPr>
            </a:p>
          </p:txBody>
        </p:sp>
      </p:grpSp>
      <p:sp>
        <p:nvSpPr>
          <p:cNvPr id="37" name="TextBox 36">
            <a:extLst>
              <a:ext uri="{FF2B5EF4-FFF2-40B4-BE49-F238E27FC236}">
                <a16:creationId xmlns:a16="http://schemas.microsoft.com/office/drawing/2014/main" id="{99DDA26D-F23F-7423-750C-224A90FFAD7C}"/>
              </a:ext>
            </a:extLst>
          </p:cNvPr>
          <p:cNvSpPr txBox="1"/>
          <p:nvPr/>
        </p:nvSpPr>
        <p:spPr>
          <a:xfrm>
            <a:off x="295564" y="2831145"/>
            <a:ext cx="11804072" cy="1938992"/>
          </a:xfrm>
          <a:prstGeom prst="rect">
            <a:avLst/>
          </a:prstGeom>
          <a:noFill/>
        </p:spPr>
        <p:txBody>
          <a:bodyPr wrap="square">
            <a:spAutoFit/>
          </a:bodyPr>
          <a:lstStyle/>
          <a:p>
            <a:r>
              <a:rPr lang="en-US" sz="3000" b="1" i="0" dirty="0">
                <a:solidFill>
                  <a:srgbClr val="2B3E51"/>
                </a:solidFill>
                <a:effectLst>
                  <a:outerShdw blurRad="38100" dist="38100" dir="2700000" algn="tl">
                    <a:srgbClr val="000000">
                      <a:alpha val="43137"/>
                    </a:srgbClr>
                  </a:outerShdw>
                </a:effectLst>
                <a:latin typeface="Open Sans" panose="020B0606030504020204" pitchFamily="34" charset="0"/>
              </a:rPr>
              <a:t>At the heart of text processing are math and statistics. From frequency distribution, collocation, concordance, and TF-IDF, you can make use of all these statistical methods to process and analyze text.</a:t>
            </a:r>
            <a:endParaRPr lang="en-US" sz="3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7209772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rganic" id="{28CDC826-8792-45C0-861B-85EB3ADEDA33}" vid="{E4E49EB0-FB00-41F5-9359-4843D783A2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5139</TotalTime>
  <Words>1805</Words>
  <Application>Microsoft Office PowerPoint</Application>
  <PresentationFormat>Widescreen</PresentationFormat>
  <Paragraphs>255</Paragraphs>
  <Slides>50</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50</vt:i4>
      </vt:variant>
    </vt:vector>
  </HeadingPairs>
  <TitlesOfParts>
    <vt:vector size="62" baseType="lpstr">
      <vt:lpstr>Algerian</vt:lpstr>
      <vt:lpstr>Arial</vt:lpstr>
      <vt:lpstr>Bebas Neue Bold</vt:lpstr>
      <vt:lpstr>Calibri</vt:lpstr>
      <vt:lpstr>Courier New</vt:lpstr>
      <vt:lpstr>Eurostile BQ</vt:lpstr>
      <vt:lpstr>Garamond</vt:lpstr>
      <vt:lpstr>Open Sans</vt:lpstr>
      <vt:lpstr>Rubik</vt:lpstr>
      <vt:lpstr>Tw Cen MT</vt:lpstr>
      <vt:lpstr>Wingdings</vt:lpstr>
      <vt:lpstr>Organic</vt:lpstr>
      <vt:lpstr>PowerPoint Presentation</vt:lpstr>
      <vt:lpstr>PowerPoint Presentation</vt:lpstr>
      <vt:lpstr>PowerPoint Presentation</vt:lpstr>
      <vt:lpstr>PowerPoint Presentation</vt:lpstr>
      <vt:lpstr>PowerPoint Presentation</vt:lpstr>
      <vt:lpstr>What Is Text Processing ?</vt:lpstr>
      <vt:lpstr>How AND WHY to Extract  Valuable Text ?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محمد يسري ابراهيم عبد الله ابراهيم</dc:creator>
  <cp:lastModifiedBy>عبدالرحمن صلاح انور عبده سعد عبداللاه</cp:lastModifiedBy>
  <cp:revision>19</cp:revision>
  <dcterms:created xsi:type="dcterms:W3CDTF">2022-12-05T13:12:39Z</dcterms:created>
  <dcterms:modified xsi:type="dcterms:W3CDTF">2022-12-10T14:15:59Z</dcterms:modified>
</cp:coreProperties>
</file>

<file path=docProps/thumbnail.jpeg>
</file>